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3" r:id="rId7"/>
    <p:sldId id="280" r:id="rId8"/>
    <p:sldId id="262" r:id="rId9"/>
    <p:sldId id="264" r:id="rId10"/>
    <p:sldId id="266" r:id="rId11"/>
    <p:sldId id="265" r:id="rId12"/>
    <p:sldId id="267" r:id="rId13"/>
    <p:sldId id="268" r:id="rId14"/>
    <p:sldId id="269" r:id="rId15"/>
    <p:sldId id="270" r:id="rId16"/>
    <p:sldId id="271" r:id="rId17"/>
    <p:sldId id="272" r:id="rId18"/>
    <p:sldId id="278" r:id="rId19"/>
    <p:sldId id="273" r:id="rId20"/>
    <p:sldId id="279" r:id="rId21"/>
    <p:sldId id="274" r:id="rId22"/>
    <p:sldId id="275" r:id="rId23"/>
    <p:sldId id="276"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A558C1-7B95-424D-92B4-123AFEA9D7B1}" v="54" dt="2021-10-31T16:49:07.0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996" autoAdjust="0"/>
    <p:restoredTop sz="94660"/>
  </p:normalViewPr>
  <p:slideViewPr>
    <p:cSldViewPr snapToGrid="0">
      <p:cViewPr varScale="1">
        <p:scale>
          <a:sx n="115" d="100"/>
          <a:sy n="115" d="100"/>
        </p:scale>
        <p:origin x="36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11/3/21</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11/3/21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11/3/21</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11/3/21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1257300" y="2909102"/>
            <a:ext cx="4800600" cy="299639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633864" y="2909102"/>
            <a:ext cx="4800600" cy="299639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11/3/21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11/3/21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11/3/21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11/3/21</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11/3/21</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11/3/21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11/3/21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11/3/21</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1"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r" defTabSz="914400" rtl="1"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r" defTabSz="914400" rtl="1"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r" defTabSz="914400" rtl="1"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r" defTabSz="914400" rtl="1"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r" defTabSz="914400" rtl="1"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r" defTabSz="914400" rtl="1"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r" defTabSz="914400" rtl="1"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r" defTabSz="914400" rtl="1"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r" defTabSz="914400" rtl="1"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C75F1B-C851-47BB-8554-E49E1676AF6D}"/>
              </a:ext>
            </a:extLst>
          </p:cNvPr>
          <p:cNvSpPr>
            <a:spLocks noGrp="1"/>
          </p:cNvSpPr>
          <p:nvPr>
            <p:ph type="ctrTitle"/>
          </p:nvPr>
        </p:nvSpPr>
        <p:spPr/>
        <p:txBody>
          <a:bodyPr/>
          <a:lstStyle/>
          <a:p>
            <a:r>
              <a:rPr lang="he-IL" sz="4000" b="1" dirty="0"/>
              <a:t>צמצום פערים בעברית</a:t>
            </a:r>
            <a:br>
              <a:rPr lang="he-IL" sz="4000" b="1" dirty="0"/>
            </a:br>
            <a:r>
              <a:rPr lang="he-IL" sz="4000" b="1" dirty="0"/>
              <a:t>בעזרת קריאה פעילה של טקסט והתייחסות לפרופיל הקריאות</a:t>
            </a:r>
            <a:br>
              <a:rPr lang="he-IL" sz="4000" b="1" dirty="0"/>
            </a:br>
            <a:r>
              <a:rPr lang="he-IL" sz="4000" b="1" dirty="0"/>
              <a:t>שלו.</a:t>
            </a:r>
          </a:p>
        </p:txBody>
      </p:sp>
      <p:sp>
        <p:nvSpPr>
          <p:cNvPr id="3" name="כותרת משנה 2">
            <a:extLst>
              <a:ext uri="{FF2B5EF4-FFF2-40B4-BE49-F238E27FC236}">
                <a16:creationId xmlns:a16="http://schemas.microsoft.com/office/drawing/2014/main" id="{C35E1796-EF1B-4350-B86A-0387F2BEBA12}"/>
              </a:ext>
            </a:extLst>
          </p:cNvPr>
          <p:cNvSpPr>
            <a:spLocks noGrp="1"/>
          </p:cNvSpPr>
          <p:nvPr>
            <p:ph type="subTitle" idx="1"/>
          </p:nvPr>
        </p:nvSpPr>
        <p:spPr/>
        <p:txBody>
          <a:bodyPr/>
          <a:lstStyle/>
          <a:p>
            <a:endParaRPr lang="he-IL"/>
          </a:p>
        </p:txBody>
      </p:sp>
    </p:spTree>
    <p:extLst>
      <p:ext uri="{BB962C8B-B14F-4D97-AF65-F5344CB8AC3E}">
        <p14:creationId xmlns:p14="http://schemas.microsoft.com/office/powerpoint/2010/main" val="1017491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39FD279-F18B-4333-AC11-8F387CE98BB6}"/>
              </a:ext>
            </a:extLst>
          </p:cNvPr>
          <p:cNvSpPr>
            <a:spLocks noGrp="1"/>
          </p:cNvSpPr>
          <p:nvPr>
            <p:ph type="title"/>
          </p:nvPr>
        </p:nvSpPr>
        <p:spPr>
          <a:xfrm>
            <a:off x="1251678" y="382385"/>
            <a:ext cx="10178322" cy="1029165"/>
          </a:xfrm>
        </p:spPr>
        <p:txBody>
          <a:bodyPr>
            <a:normAutofit fontScale="90000"/>
          </a:bodyPr>
          <a:lstStyle/>
          <a:p>
            <a:pPr algn="ctr"/>
            <a:r>
              <a:rPr lang="he-IL" b="1" dirty="0"/>
              <a:t>צמצום פערים אורייניים</a:t>
            </a:r>
            <a:br>
              <a:rPr lang="he-IL" b="1" dirty="0"/>
            </a:br>
            <a:endParaRPr lang="he-IL" b="1" dirty="0"/>
          </a:p>
        </p:txBody>
      </p:sp>
      <p:sp>
        <p:nvSpPr>
          <p:cNvPr id="3" name="מציין מיקום תוכן 2">
            <a:extLst>
              <a:ext uri="{FF2B5EF4-FFF2-40B4-BE49-F238E27FC236}">
                <a16:creationId xmlns:a16="http://schemas.microsoft.com/office/drawing/2014/main" id="{402A1C6B-4EA1-40B6-A2E9-FFA73C33B35B}"/>
              </a:ext>
            </a:extLst>
          </p:cNvPr>
          <p:cNvSpPr>
            <a:spLocks noGrp="1"/>
          </p:cNvSpPr>
          <p:nvPr>
            <p:ph idx="1"/>
          </p:nvPr>
        </p:nvSpPr>
        <p:spPr>
          <a:xfrm>
            <a:off x="1251678" y="1784413"/>
            <a:ext cx="10178322" cy="4095180"/>
          </a:xfrm>
        </p:spPr>
        <p:txBody>
          <a:bodyPr>
            <a:normAutofit/>
          </a:bodyPr>
          <a:lstStyle/>
          <a:p>
            <a:pPr marL="0" indent="0" algn="ctr">
              <a:buNone/>
            </a:pPr>
            <a:r>
              <a:rPr lang="he-IL" sz="8000" b="1" dirty="0"/>
              <a:t>מה אני צריך לשאול את עצמי בבואי לצמצם פערים אורייניים?</a:t>
            </a:r>
          </a:p>
        </p:txBody>
      </p:sp>
    </p:spTree>
    <p:extLst>
      <p:ext uri="{BB962C8B-B14F-4D97-AF65-F5344CB8AC3E}">
        <p14:creationId xmlns:p14="http://schemas.microsoft.com/office/powerpoint/2010/main" val="880579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ED74B4E-0765-4BB4-B24A-D3EA484AD3A2}"/>
              </a:ext>
            </a:extLst>
          </p:cNvPr>
          <p:cNvSpPr>
            <a:spLocks noGrp="1"/>
          </p:cNvSpPr>
          <p:nvPr>
            <p:ph type="title"/>
          </p:nvPr>
        </p:nvSpPr>
        <p:spPr/>
        <p:txBody>
          <a:bodyPr/>
          <a:lstStyle/>
          <a:p>
            <a:pPr algn="r"/>
            <a:br>
              <a:rPr lang="he-IL" dirty="0"/>
            </a:br>
            <a:r>
              <a:rPr lang="he-IL" b="1" dirty="0"/>
              <a:t>שאלות לדוגמה:</a:t>
            </a:r>
          </a:p>
        </p:txBody>
      </p:sp>
      <p:sp>
        <p:nvSpPr>
          <p:cNvPr id="3" name="מציין מיקום תוכן 2">
            <a:extLst>
              <a:ext uri="{FF2B5EF4-FFF2-40B4-BE49-F238E27FC236}">
                <a16:creationId xmlns:a16="http://schemas.microsoft.com/office/drawing/2014/main" id="{5C56E720-C26F-4053-BE36-F98E299386D2}"/>
              </a:ext>
            </a:extLst>
          </p:cNvPr>
          <p:cNvSpPr>
            <a:spLocks noGrp="1"/>
          </p:cNvSpPr>
          <p:nvPr>
            <p:ph idx="1"/>
          </p:nvPr>
        </p:nvSpPr>
        <p:spPr>
          <a:xfrm>
            <a:off x="1251678" y="1874517"/>
            <a:ext cx="10178322" cy="4601098"/>
          </a:xfrm>
        </p:spPr>
        <p:txBody>
          <a:bodyPr>
            <a:normAutofit fontScale="92500" lnSpcReduction="10000"/>
          </a:bodyPr>
          <a:lstStyle/>
          <a:p>
            <a:pPr marL="0" indent="0">
              <a:buNone/>
            </a:pPr>
            <a:r>
              <a:rPr lang="he-IL" dirty="0"/>
              <a:t>1 .אילו פערים עלולים להיווצר?</a:t>
            </a:r>
          </a:p>
          <a:p>
            <a:pPr marL="0" indent="0">
              <a:buNone/>
            </a:pPr>
            <a:r>
              <a:rPr lang="he-IL" dirty="0"/>
              <a:t>2. האם הם נוצרו אצל התלמידים שלי?</a:t>
            </a:r>
          </a:p>
          <a:p>
            <a:pPr marL="0" indent="0">
              <a:buNone/>
            </a:pPr>
            <a:r>
              <a:rPr lang="he-IL" dirty="0"/>
              <a:t>3. האם כל התלמידים צברו את אותם פערים?</a:t>
            </a:r>
          </a:p>
          <a:p>
            <a:pPr marL="0" indent="0">
              <a:buNone/>
            </a:pPr>
            <a:r>
              <a:rPr lang="he-IL" dirty="0"/>
              <a:t>4.האם ישנם תלמידים שאין להם פער?</a:t>
            </a:r>
          </a:p>
          <a:p>
            <a:pPr marL="0" indent="0">
              <a:buNone/>
            </a:pPr>
            <a:r>
              <a:rPr lang="he-IL" dirty="0"/>
              <a:t>5. איך אני בודק אילו פערים נוצרו?</a:t>
            </a:r>
          </a:p>
          <a:p>
            <a:pPr marL="0" indent="0">
              <a:buNone/>
            </a:pPr>
            <a:r>
              <a:rPr lang="he-IL" dirty="0"/>
              <a:t>6.איך עליי לפעול כדי לצמצם פערים?</a:t>
            </a:r>
          </a:p>
          <a:p>
            <a:pPr marL="0" indent="0">
              <a:buNone/>
            </a:pPr>
            <a:r>
              <a:rPr lang="he-IL" dirty="0"/>
              <a:t>7.לאילו משאבים אני זקוק ,ומי יכול לספק לי אותם?</a:t>
            </a:r>
          </a:p>
          <a:p>
            <a:pPr marL="0" indent="0">
              <a:buNone/>
            </a:pPr>
            <a:r>
              <a:rPr lang="he-IL" dirty="0"/>
              <a:t>8. מי יכול להיות שותף שלי במשימה?</a:t>
            </a:r>
          </a:p>
          <a:p>
            <a:pPr marL="0" indent="0">
              <a:buNone/>
            </a:pPr>
            <a:r>
              <a:rPr lang="he-IL" dirty="0"/>
              <a:t>9.האם אני מאמין שהתלמידים שלי מסוגלים לגשר על הפער?</a:t>
            </a:r>
          </a:p>
          <a:p>
            <a:pPr marL="0" indent="0">
              <a:buNone/>
            </a:pPr>
            <a:r>
              <a:rPr lang="he-IL" dirty="0"/>
              <a:t>10.האם יש לי את הכלים, הידע והיכולת לעמוד במשימה של צמצום פערים?</a:t>
            </a:r>
          </a:p>
          <a:p>
            <a:pPr marL="0" indent="0">
              <a:buNone/>
            </a:pPr>
            <a:r>
              <a:rPr lang="he-IL" dirty="0"/>
              <a:t>11.איך אני נותן מענה לשונות?</a:t>
            </a:r>
          </a:p>
          <a:p>
            <a:pPr marL="0" indent="0">
              <a:buNone/>
            </a:pPr>
            <a:r>
              <a:rPr lang="he-IL" dirty="0"/>
              <a:t>12.איך אני מעורר את המוטיבציה והסקרנות של תלמידיי?</a:t>
            </a:r>
          </a:p>
        </p:txBody>
      </p:sp>
    </p:spTree>
    <p:extLst>
      <p:ext uri="{BB962C8B-B14F-4D97-AF65-F5344CB8AC3E}">
        <p14:creationId xmlns:p14="http://schemas.microsoft.com/office/powerpoint/2010/main" val="1884148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E1F433-A67F-45A7-9700-14AA394D5D5C}"/>
              </a:ext>
            </a:extLst>
          </p:cNvPr>
          <p:cNvSpPr>
            <a:spLocks noGrp="1"/>
          </p:cNvSpPr>
          <p:nvPr>
            <p:ph type="title"/>
          </p:nvPr>
        </p:nvSpPr>
        <p:spPr>
          <a:xfrm>
            <a:off x="1251678" y="382384"/>
            <a:ext cx="10178322" cy="6071681"/>
          </a:xfrm>
        </p:spPr>
        <p:txBody>
          <a:bodyPr/>
          <a:lstStyle/>
          <a:p>
            <a:pPr algn="r"/>
            <a:br>
              <a:rPr lang="he-IL" b="1" dirty="0"/>
            </a:br>
            <a:br>
              <a:rPr lang="he-IL" b="1" dirty="0"/>
            </a:br>
            <a:br>
              <a:rPr lang="he-IL" b="1" dirty="0"/>
            </a:br>
            <a:r>
              <a:rPr lang="he-IL" b="1" dirty="0"/>
              <a:t>מהי השאלה הגדולה שיש לשאול בבואנו לצמצם פערים?</a:t>
            </a:r>
          </a:p>
        </p:txBody>
      </p:sp>
    </p:spTree>
    <p:extLst>
      <p:ext uri="{BB962C8B-B14F-4D97-AF65-F5344CB8AC3E}">
        <p14:creationId xmlns:p14="http://schemas.microsoft.com/office/powerpoint/2010/main" val="1153816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AA01530-B759-403A-98F0-E97280947E2B}"/>
              </a:ext>
            </a:extLst>
          </p:cNvPr>
          <p:cNvSpPr>
            <a:spLocks noGrp="1"/>
          </p:cNvSpPr>
          <p:nvPr>
            <p:ph type="title"/>
          </p:nvPr>
        </p:nvSpPr>
        <p:spPr/>
        <p:txBody>
          <a:bodyPr/>
          <a:lstStyle/>
          <a:p>
            <a:pPr algn="r"/>
            <a:r>
              <a:rPr lang="he-IL" b="1" dirty="0"/>
              <a:t>מה בין הדחוף לחשוב ואיך אוחזים בשניהם?</a:t>
            </a:r>
          </a:p>
        </p:txBody>
      </p:sp>
      <p:sp>
        <p:nvSpPr>
          <p:cNvPr id="3" name="מציין מיקום טקסט 2">
            <a:extLst>
              <a:ext uri="{FF2B5EF4-FFF2-40B4-BE49-F238E27FC236}">
                <a16:creationId xmlns:a16="http://schemas.microsoft.com/office/drawing/2014/main" id="{DFB8B5F0-549D-4481-94F0-7EC47BCC7520}"/>
              </a:ext>
            </a:extLst>
          </p:cNvPr>
          <p:cNvSpPr>
            <a:spLocks noGrp="1"/>
          </p:cNvSpPr>
          <p:nvPr>
            <p:ph type="body" idx="1"/>
          </p:nvPr>
        </p:nvSpPr>
        <p:spPr/>
        <p:txBody>
          <a:bodyPr/>
          <a:lstStyle/>
          <a:p>
            <a:r>
              <a:rPr lang="he-IL" sz="3200" dirty="0">
                <a:solidFill>
                  <a:srgbClr val="0070C0"/>
                </a:solidFill>
              </a:rPr>
              <a:t>חשוב-</a:t>
            </a:r>
            <a:r>
              <a:rPr lang="he-IL" sz="3200" dirty="0"/>
              <a:t>אסטרטגיה </a:t>
            </a:r>
            <a:r>
              <a:rPr lang="he-IL" sz="3200" dirty="0">
                <a:solidFill>
                  <a:srgbClr val="0070C0"/>
                </a:solidFill>
              </a:rPr>
              <a:t>למורה</a:t>
            </a:r>
          </a:p>
        </p:txBody>
      </p:sp>
      <p:sp>
        <p:nvSpPr>
          <p:cNvPr id="4" name="מציין מיקום תוכן 3">
            <a:extLst>
              <a:ext uri="{FF2B5EF4-FFF2-40B4-BE49-F238E27FC236}">
                <a16:creationId xmlns:a16="http://schemas.microsoft.com/office/drawing/2014/main" id="{E65AA211-77FC-4E81-9F27-4DD6959EE526}"/>
              </a:ext>
            </a:extLst>
          </p:cNvPr>
          <p:cNvSpPr>
            <a:spLocks noGrp="1"/>
          </p:cNvSpPr>
          <p:nvPr>
            <p:ph sz="half" idx="2"/>
          </p:nvPr>
        </p:nvSpPr>
        <p:spPr/>
        <p:txBody>
          <a:bodyPr>
            <a:normAutofit/>
          </a:bodyPr>
          <a:lstStyle/>
          <a:p>
            <a:endParaRPr lang="he-IL" dirty="0"/>
          </a:p>
          <a:p>
            <a:pPr marL="0" indent="0">
              <a:buNone/>
            </a:pPr>
            <a:r>
              <a:rPr lang="he-IL" sz="3600" b="1" dirty="0">
                <a:solidFill>
                  <a:schemeClr val="tx1"/>
                </a:solidFill>
              </a:rPr>
              <a:t>*פרופיל קריאות ככלי </a:t>
            </a:r>
            <a:r>
              <a:rPr lang="he-IL" sz="3600" b="1" dirty="0" err="1">
                <a:solidFill>
                  <a:schemeClr val="tx1"/>
                </a:solidFill>
              </a:rPr>
              <a:t>לתיהלוך</a:t>
            </a:r>
            <a:r>
              <a:rPr lang="he-IL" sz="3600" b="1" dirty="0">
                <a:solidFill>
                  <a:schemeClr val="tx1"/>
                </a:solidFill>
              </a:rPr>
              <a:t> טקסט על מנת להפיק ממנו כמה שיותר מיומנויות להקניה</a:t>
            </a:r>
            <a:r>
              <a:rPr lang="he-IL" sz="3600" b="1" dirty="0"/>
              <a:t>.</a:t>
            </a:r>
          </a:p>
        </p:txBody>
      </p:sp>
      <p:sp>
        <p:nvSpPr>
          <p:cNvPr id="5" name="מציין מיקום טקסט 4">
            <a:extLst>
              <a:ext uri="{FF2B5EF4-FFF2-40B4-BE49-F238E27FC236}">
                <a16:creationId xmlns:a16="http://schemas.microsoft.com/office/drawing/2014/main" id="{56ECD6AD-F7B5-4D36-8E38-C2B2D9B2BC44}"/>
              </a:ext>
            </a:extLst>
          </p:cNvPr>
          <p:cNvSpPr>
            <a:spLocks noGrp="1"/>
          </p:cNvSpPr>
          <p:nvPr>
            <p:ph type="body" sz="quarter" idx="3"/>
          </p:nvPr>
        </p:nvSpPr>
        <p:spPr>
          <a:xfrm>
            <a:off x="6624828" y="2909102"/>
            <a:ext cx="4800600" cy="528918"/>
          </a:xfrm>
        </p:spPr>
        <p:txBody>
          <a:bodyPr/>
          <a:lstStyle/>
          <a:p>
            <a:endParaRPr lang="he-IL" sz="3200" dirty="0">
              <a:solidFill>
                <a:srgbClr val="FF0000"/>
              </a:solidFill>
            </a:endParaRPr>
          </a:p>
          <a:p>
            <a:endParaRPr lang="he-IL" sz="3200" dirty="0">
              <a:solidFill>
                <a:srgbClr val="FF0000"/>
              </a:solidFill>
            </a:endParaRPr>
          </a:p>
          <a:p>
            <a:endParaRPr lang="he-IL" sz="3200" dirty="0">
              <a:solidFill>
                <a:srgbClr val="FF0000"/>
              </a:solidFill>
            </a:endParaRPr>
          </a:p>
          <a:p>
            <a:endParaRPr lang="he-IL" sz="3200" dirty="0">
              <a:solidFill>
                <a:srgbClr val="FF0000"/>
              </a:solidFill>
            </a:endParaRPr>
          </a:p>
          <a:p>
            <a:endParaRPr lang="he-IL" sz="3200" dirty="0">
              <a:solidFill>
                <a:srgbClr val="FF0000"/>
              </a:solidFill>
            </a:endParaRPr>
          </a:p>
          <a:p>
            <a:endParaRPr lang="he-IL" sz="3200" dirty="0">
              <a:solidFill>
                <a:srgbClr val="FF0000"/>
              </a:solidFill>
            </a:endParaRPr>
          </a:p>
          <a:p>
            <a:endParaRPr lang="he-IL" sz="3200" dirty="0">
              <a:solidFill>
                <a:srgbClr val="FF0000"/>
              </a:solidFill>
            </a:endParaRPr>
          </a:p>
          <a:p>
            <a:endParaRPr lang="he-IL" sz="3200" dirty="0">
              <a:solidFill>
                <a:srgbClr val="FF0000"/>
              </a:solidFill>
            </a:endParaRPr>
          </a:p>
          <a:p>
            <a:endParaRPr lang="he-IL" sz="3200" dirty="0">
              <a:solidFill>
                <a:srgbClr val="FF0000"/>
              </a:solidFill>
            </a:endParaRPr>
          </a:p>
          <a:p>
            <a:endParaRPr lang="he-IL" sz="3200" dirty="0">
              <a:solidFill>
                <a:srgbClr val="FF0000"/>
              </a:solidFill>
            </a:endParaRPr>
          </a:p>
          <a:p>
            <a:endParaRPr lang="he-IL" sz="3200" dirty="0">
              <a:solidFill>
                <a:srgbClr val="FF0000"/>
              </a:solidFill>
            </a:endParaRPr>
          </a:p>
          <a:p>
            <a:endParaRPr lang="he-IL" sz="3200" dirty="0">
              <a:solidFill>
                <a:srgbClr val="FF0000"/>
              </a:solidFill>
            </a:endParaRPr>
          </a:p>
          <a:p>
            <a:endParaRPr lang="he-IL" sz="3200" dirty="0">
              <a:solidFill>
                <a:srgbClr val="FF0000"/>
              </a:solidFill>
            </a:endParaRPr>
          </a:p>
          <a:p>
            <a:endParaRPr lang="he-IL" sz="3200" dirty="0">
              <a:solidFill>
                <a:srgbClr val="FF0000"/>
              </a:solidFill>
            </a:endParaRPr>
          </a:p>
          <a:p>
            <a:endParaRPr lang="he-IL" sz="3200" dirty="0">
              <a:solidFill>
                <a:srgbClr val="FF0000"/>
              </a:solidFill>
            </a:endParaRPr>
          </a:p>
          <a:p>
            <a:endParaRPr lang="he-IL" sz="3200" dirty="0">
              <a:solidFill>
                <a:srgbClr val="FF0000"/>
              </a:solidFill>
            </a:endParaRPr>
          </a:p>
          <a:p>
            <a:endParaRPr lang="he-IL" sz="3200" dirty="0">
              <a:solidFill>
                <a:srgbClr val="FF0000"/>
              </a:solidFill>
            </a:endParaRPr>
          </a:p>
          <a:p>
            <a:r>
              <a:rPr lang="he-IL" sz="3200" dirty="0">
                <a:solidFill>
                  <a:srgbClr val="FF0000"/>
                </a:solidFill>
              </a:rPr>
              <a:t>דחוף-אסטרטגיה לתלמיד</a:t>
            </a:r>
          </a:p>
          <a:p>
            <a:r>
              <a:rPr lang="he-IL" sz="3600" dirty="0">
                <a:solidFill>
                  <a:schemeClr val="tx1"/>
                </a:solidFill>
              </a:rPr>
              <a:t>*קריאה פעילה</a:t>
            </a:r>
          </a:p>
        </p:txBody>
      </p:sp>
    </p:spTree>
    <p:extLst>
      <p:ext uri="{BB962C8B-B14F-4D97-AF65-F5344CB8AC3E}">
        <p14:creationId xmlns:p14="http://schemas.microsoft.com/office/powerpoint/2010/main" val="1551870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89C98A8-0217-493C-A7C0-2B657759DE16}"/>
              </a:ext>
            </a:extLst>
          </p:cNvPr>
          <p:cNvSpPr>
            <a:spLocks noGrp="1"/>
          </p:cNvSpPr>
          <p:nvPr>
            <p:ph type="title"/>
          </p:nvPr>
        </p:nvSpPr>
        <p:spPr>
          <a:xfrm>
            <a:off x="1251678" y="248575"/>
            <a:ext cx="10178322" cy="656859"/>
          </a:xfrm>
        </p:spPr>
        <p:txBody>
          <a:bodyPr>
            <a:normAutofit/>
          </a:bodyPr>
          <a:lstStyle/>
          <a:p>
            <a:pPr algn="r"/>
            <a:r>
              <a:rPr lang="he-IL" sz="3200" b="1" dirty="0">
                <a:latin typeface="David" panose="020E0502060401010101" pitchFamily="34" charset="-79"/>
                <a:cs typeface="David" panose="020E0502060401010101" pitchFamily="34" charset="-79"/>
              </a:rPr>
              <a:t>הפקת מידע מטקסט</a:t>
            </a:r>
          </a:p>
        </p:txBody>
      </p:sp>
      <p:sp>
        <p:nvSpPr>
          <p:cNvPr id="3" name="מציין מיקום תוכן 2">
            <a:extLst>
              <a:ext uri="{FF2B5EF4-FFF2-40B4-BE49-F238E27FC236}">
                <a16:creationId xmlns:a16="http://schemas.microsoft.com/office/drawing/2014/main" id="{C6CE116A-976C-4C9A-80D9-764BBC85A4CE}"/>
              </a:ext>
            </a:extLst>
          </p:cNvPr>
          <p:cNvSpPr>
            <a:spLocks noGrp="1"/>
          </p:cNvSpPr>
          <p:nvPr>
            <p:ph idx="1"/>
          </p:nvPr>
        </p:nvSpPr>
        <p:spPr>
          <a:xfrm>
            <a:off x="878889" y="690282"/>
            <a:ext cx="10551111" cy="6167718"/>
          </a:xfrm>
        </p:spPr>
        <p:txBody>
          <a:bodyPr>
            <a:noAutofit/>
          </a:bodyPr>
          <a:lstStyle/>
          <a:p>
            <a:r>
              <a:rPr lang="he-IL" sz="2400" dirty="0">
                <a:solidFill>
                  <a:schemeClr val="tx1"/>
                </a:solidFill>
                <a:latin typeface="David" panose="020E0502060401010101" pitchFamily="34" charset="-79"/>
                <a:cs typeface="David" panose="020E0502060401010101" pitchFamily="34" charset="-79"/>
              </a:rPr>
              <a:t>כדי להפיק מידע מטקסט יש לקרוא אותו בשלושה שלבים:</a:t>
            </a:r>
          </a:p>
          <a:p>
            <a:r>
              <a:rPr lang="he-IL" sz="2400" b="1" dirty="0">
                <a:solidFill>
                  <a:srgbClr val="00B050"/>
                </a:solidFill>
                <a:latin typeface="David" panose="020E0502060401010101" pitchFamily="34" charset="-79"/>
                <a:cs typeface="David" panose="020E0502060401010101" pitchFamily="34" charset="-79"/>
              </a:rPr>
              <a:t>א. טרום קריאה:</a:t>
            </a:r>
            <a:endParaRPr lang="he-IL" sz="2400" b="1" dirty="0">
              <a:solidFill>
                <a:srgbClr val="0070C0"/>
              </a:solidFill>
              <a:latin typeface="David" panose="020E0502060401010101" pitchFamily="34" charset="-79"/>
              <a:cs typeface="David" panose="020E0502060401010101" pitchFamily="34" charset="-79"/>
            </a:endParaRPr>
          </a:p>
          <a:p>
            <a:r>
              <a:rPr lang="he-IL" sz="2400" b="1" dirty="0">
                <a:solidFill>
                  <a:srgbClr val="0070C0"/>
                </a:solidFill>
                <a:latin typeface="David" panose="020E0502060401010101" pitchFamily="34" charset="-79"/>
                <a:cs typeface="David" panose="020E0502060401010101" pitchFamily="34" charset="-79"/>
              </a:rPr>
              <a:t>ב. במהלך קריאה-קריאה פעילה:</a:t>
            </a:r>
          </a:p>
          <a:p>
            <a:r>
              <a:rPr lang="he-IL" sz="2400" dirty="0">
                <a:solidFill>
                  <a:schemeClr val="tx1"/>
                </a:solidFill>
                <a:latin typeface="David" panose="020E0502060401010101" pitchFamily="34" charset="-79"/>
                <a:cs typeface="David" panose="020E0502060401010101" pitchFamily="34" charset="-79"/>
              </a:rPr>
              <a:t>סימון פעלים, מילות קישור ומילים מכלילות.</a:t>
            </a:r>
          </a:p>
          <a:p>
            <a:r>
              <a:rPr lang="he-IL" sz="2400" dirty="0">
                <a:solidFill>
                  <a:schemeClr val="tx1"/>
                </a:solidFill>
                <a:latin typeface="David" panose="020E0502060401010101" pitchFamily="34" charset="-79"/>
                <a:cs typeface="David" panose="020E0502060401010101" pitchFamily="34" charset="-79"/>
              </a:rPr>
              <a:t>ניסוח שאלות שיש עליהן תשובה בפסקה.</a:t>
            </a:r>
          </a:p>
          <a:p>
            <a:r>
              <a:rPr lang="he-IL" sz="2400" dirty="0">
                <a:solidFill>
                  <a:schemeClr val="tx1"/>
                </a:solidFill>
                <a:latin typeface="David" panose="020E0502060401010101" pitchFamily="34" charset="-79"/>
                <a:cs typeface="David" panose="020E0502060401010101" pitchFamily="34" charset="-79"/>
              </a:rPr>
              <a:t>זיהוי משפט המפתח וסוג המשפטים התומכים של הפסקה ,ולאחר מכן ניסוח הרעיון המרכזי.</a:t>
            </a:r>
          </a:p>
          <a:p>
            <a:r>
              <a:rPr lang="he-IL" sz="2400" b="1" dirty="0">
                <a:solidFill>
                  <a:srgbClr val="7030A0"/>
                </a:solidFill>
                <a:latin typeface="David" panose="020E0502060401010101" pitchFamily="34" charset="-79"/>
                <a:cs typeface="David" panose="020E0502060401010101" pitchFamily="34" charset="-79"/>
              </a:rPr>
              <a:t>ג. לאחר קריאה:</a:t>
            </a:r>
          </a:p>
          <a:p>
            <a:r>
              <a:rPr lang="he-IL" sz="2400" i="0" dirty="0">
                <a:solidFill>
                  <a:schemeClr val="tx1"/>
                </a:solidFill>
                <a:effectLst/>
                <a:latin typeface="David" panose="020E0502060401010101" pitchFamily="34" charset="-79"/>
                <a:cs typeface="David" panose="020E0502060401010101" pitchFamily="34" charset="-79"/>
              </a:rPr>
              <a:t>לאחר הקריאה חשוב לשאול:</a:t>
            </a:r>
          </a:p>
          <a:p>
            <a:r>
              <a:rPr lang="he-IL" sz="2400" dirty="0">
                <a:solidFill>
                  <a:schemeClr val="tx1"/>
                </a:solidFill>
                <a:latin typeface="David" panose="020E0502060401010101" pitchFamily="34" charset="-79"/>
                <a:cs typeface="David" panose="020E0502060401010101" pitchFamily="34" charset="-79"/>
              </a:rPr>
              <a:t>1.מה הבנת?</a:t>
            </a:r>
          </a:p>
          <a:p>
            <a:r>
              <a:rPr lang="he-IL" sz="2400" dirty="0">
                <a:solidFill>
                  <a:schemeClr val="tx1"/>
                </a:solidFill>
                <a:latin typeface="David" panose="020E0502060401010101" pitchFamily="34" charset="-79"/>
                <a:cs typeface="David" panose="020E0502060401010101" pitchFamily="34" charset="-79"/>
              </a:rPr>
              <a:t>2.מה התחדש לך?</a:t>
            </a:r>
          </a:p>
          <a:p>
            <a:r>
              <a:rPr lang="he-IL" sz="2400" dirty="0">
                <a:solidFill>
                  <a:schemeClr val="tx1"/>
                </a:solidFill>
                <a:latin typeface="David" panose="020E0502060401010101" pitchFamily="34" charset="-79"/>
                <a:cs typeface="David" panose="020E0502060401010101" pitchFamily="34" charset="-79"/>
              </a:rPr>
              <a:t>3.מה הרגשת?</a:t>
            </a:r>
          </a:p>
          <a:p>
            <a:r>
              <a:rPr lang="he-IL" sz="2400" dirty="0">
                <a:solidFill>
                  <a:schemeClr val="tx1"/>
                </a:solidFill>
                <a:latin typeface="David" panose="020E0502060401010101" pitchFamily="34" charset="-79"/>
                <a:cs typeface="David" panose="020E0502060401010101" pitchFamily="34" charset="-79"/>
              </a:rPr>
              <a:t>4.עם מה הסכמת?</a:t>
            </a:r>
          </a:p>
        </p:txBody>
      </p:sp>
    </p:spTree>
    <p:extLst>
      <p:ext uri="{BB962C8B-B14F-4D97-AF65-F5344CB8AC3E}">
        <p14:creationId xmlns:p14="http://schemas.microsoft.com/office/powerpoint/2010/main" val="688280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D5A82EB-A3F5-4E23-B651-5B26A6937282}"/>
              </a:ext>
            </a:extLst>
          </p:cNvPr>
          <p:cNvSpPr>
            <a:spLocks noGrp="1"/>
          </p:cNvSpPr>
          <p:nvPr>
            <p:ph type="title"/>
          </p:nvPr>
        </p:nvSpPr>
        <p:spPr/>
        <p:txBody>
          <a:bodyPr>
            <a:normAutofit/>
          </a:bodyPr>
          <a:lstStyle/>
          <a:p>
            <a:pPr algn="r"/>
            <a:r>
              <a:rPr lang="he-IL" sz="4800" b="1" dirty="0">
                <a:latin typeface="David" panose="020E0502060401010101" pitchFamily="34" charset="-79"/>
                <a:cs typeface="David" panose="020E0502060401010101" pitchFamily="34" charset="-79"/>
              </a:rPr>
              <a:t>ניהול שיח קוגניטיבי</a:t>
            </a:r>
          </a:p>
        </p:txBody>
      </p:sp>
      <p:sp>
        <p:nvSpPr>
          <p:cNvPr id="3" name="מציין מיקום תוכן 2">
            <a:extLst>
              <a:ext uri="{FF2B5EF4-FFF2-40B4-BE49-F238E27FC236}">
                <a16:creationId xmlns:a16="http://schemas.microsoft.com/office/drawing/2014/main" id="{9786C2E3-214F-4E94-B78F-2106873FEFA4}"/>
              </a:ext>
            </a:extLst>
          </p:cNvPr>
          <p:cNvSpPr>
            <a:spLocks noGrp="1"/>
          </p:cNvSpPr>
          <p:nvPr>
            <p:ph idx="1"/>
          </p:nvPr>
        </p:nvSpPr>
        <p:spPr/>
        <p:txBody>
          <a:bodyPr/>
          <a:lstStyle/>
          <a:p>
            <a:r>
              <a:rPr lang="he-IL" sz="2800" i="0" dirty="0">
                <a:solidFill>
                  <a:schemeClr val="tx1"/>
                </a:solidFill>
                <a:effectLst/>
                <a:latin typeface="David" panose="020E0502060401010101" pitchFamily="34" charset="-79"/>
                <a:cs typeface="David" panose="020E0502060401010101" pitchFamily="34" charset="-79"/>
              </a:rPr>
              <a:t>לאחר הקריאה חשוב לנהל גם שיח </a:t>
            </a:r>
            <a:r>
              <a:rPr lang="he-IL" sz="2800" i="0" dirty="0" err="1">
                <a:solidFill>
                  <a:schemeClr val="tx1"/>
                </a:solidFill>
                <a:effectLst/>
                <a:latin typeface="David" panose="020E0502060401010101" pitchFamily="34" charset="-79"/>
                <a:cs typeface="David" panose="020E0502060401010101" pitchFamily="34" charset="-79"/>
              </a:rPr>
              <a:t>מטאקוגניטיבי</a:t>
            </a:r>
            <a:r>
              <a:rPr lang="he-IL" sz="2800" i="0" dirty="0">
                <a:solidFill>
                  <a:schemeClr val="tx1"/>
                </a:solidFill>
                <a:effectLst/>
                <a:latin typeface="David" panose="020E0502060401010101" pitchFamily="34" charset="-79"/>
                <a:cs typeface="David" panose="020E0502060401010101" pitchFamily="34" charset="-79"/>
              </a:rPr>
              <a:t> שמפתח מודעות לתהליכים הגורמים לשיפור החשיבה והלמידה. </a:t>
            </a:r>
          </a:p>
          <a:p>
            <a:r>
              <a:rPr lang="he-IL" sz="2800" dirty="0">
                <a:solidFill>
                  <a:schemeClr val="tx1"/>
                </a:solidFill>
                <a:latin typeface="David" panose="020E0502060401010101" pitchFamily="34" charset="-79"/>
                <a:cs typeface="David" panose="020E0502060401010101" pitchFamily="34" charset="-79"/>
              </a:rPr>
              <a:t>לשאול למשל:</a:t>
            </a:r>
          </a:p>
          <a:p>
            <a:pPr algn="r" fontAlgn="base"/>
            <a:r>
              <a:rPr lang="he-IL" sz="2800" dirty="0">
                <a:solidFill>
                  <a:schemeClr val="tx1"/>
                </a:solidFill>
                <a:latin typeface="David" panose="020E0502060401010101" pitchFamily="34" charset="-79"/>
                <a:cs typeface="David" panose="020E0502060401010101" pitchFamily="34" charset="-79"/>
              </a:rPr>
              <a:t>1</a:t>
            </a:r>
            <a:r>
              <a:rPr lang="he-IL" sz="2800" b="0" i="0" dirty="0">
                <a:solidFill>
                  <a:schemeClr val="tx1"/>
                </a:solidFill>
                <a:effectLst/>
                <a:latin typeface="David" panose="020E0502060401010101" pitchFamily="34" charset="-79"/>
                <a:cs typeface="David" panose="020E0502060401010101" pitchFamily="34" charset="-79"/>
              </a:rPr>
              <a:t>. מהן המיומנויות שרכשת/ </a:t>
            </a:r>
            <a:r>
              <a:rPr lang="he-IL" sz="2800" b="0" i="0" dirty="0" err="1">
                <a:solidFill>
                  <a:schemeClr val="tx1"/>
                </a:solidFill>
                <a:effectLst/>
                <a:latin typeface="David" panose="020E0502060401010101" pitchFamily="34" charset="-79"/>
                <a:cs typeface="David" panose="020E0502060401010101" pitchFamily="34" charset="-79"/>
              </a:rPr>
              <a:t>שידרגת</a:t>
            </a:r>
            <a:r>
              <a:rPr lang="he-IL" sz="2800" b="0" i="0" dirty="0">
                <a:solidFill>
                  <a:schemeClr val="tx1"/>
                </a:solidFill>
                <a:effectLst/>
                <a:latin typeface="David" panose="020E0502060401010101" pitchFamily="34" charset="-79"/>
                <a:cs typeface="David" panose="020E0502060401010101" pitchFamily="34" charset="-79"/>
              </a:rPr>
              <a:t>?</a:t>
            </a:r>
          </a:p>
          <a:p>
            <a:pPr algn="r" fontAlgn="base"/>
            <a:r>
              <a:rPr lang="he-IL" sz="2800" b="0" i="0" dirty="0">
                <a:solidFill>
                  <a:schemeClr val="tx1"/>
                </a:solidFill>
                <a:effectLst/>
                <a:latin typeface="David" panose="020E0502060401010101" pitchFamily="34" charset="-79"/>
                <a:cs typeface="David" panose="020E0502060401010101" pitchFamily="34" charset="-79"/>
              </a:rPr>
              <a:t>2. מה תעשה באופן שונה כאשר תעבוד בעתיד על משימה מסוג זה?</a:t>
            </a:r>
          </a:p>
          <a:p>
            <a:pPr algn="r" fontAlgn="base"/>
            <a:r>
              <a:rPr lang="he-IL" sz="2800" b="0" i="0" dirty="0">
                <a:solidFill>
                  <a:schemeClr val="tx1"/>
                </a:solidFill>
                <a:effectLst/>
                <a:latin typeface="David" panose="020E0502060401010101" pitchFamily="34" charset="-79"/>
                <a:cs typeface="David" panose="020E0502060401010101" pitchFamily="34" charset="-79"/>
              </a:rPr>
              <a:t>3. איך התמודדת עם הקשיים? ממה נבע הקושי?</a:t>
            </a:r>
          </a:p>
          <a:p>
            <a:endParaRPr lang="he-IL" dirty="0"/>
          </a:p>
        </p:txBody>
      </p:sp>
    </p:spTree>
    <p:extLst>
      <p:ext uri="{BB962C8B-B14F-4D97-AF65-F5344CB8AC3E}">
        <p14:creationId xmlns:p14="http://schemas.microsoft.com/office/powerpoint/2010/main" val="2234407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87A97A-DA4B-4104-9BBD-0DCDEE099290}"/>
              </a:ext>
            </a:extLst>
          </p:cNvPr>
          <p:cNvSpPr>
            <a:spLocks noGrp="1"/>
          </p:cNvSpPr>
          <p:nvPr>
            <p:ph type="title"/>
          </p:nvPr>
        </p:nvSpPr>
        <p:spPr>
          <a:xfrm>
            <a:off x="1570182" y="382384"/>
            <a:ext cx="9859818" cy="5510415"/>
          </a:xfrm>
        </p:spPr>
        <p:txBody>
          <a:bodyPr>
            <a:normAutofit/>
          </a:bodyPr>
          <a:lstStyle/>
          <a:p>
            <a:pPr algn="ctr"/>
            <a:br>
              <a:rPr lang="he-IL" sz="2800" b="0" i="0" dirty="0">
                <a:solidFill>
                  <a:srgbClr val="454545"/>
                </a:solidFill>
                <a:effectLst/>
                <a:latin typeface="David" panose="020E0502060401010101" pitchFamily="34" charset="-79"/>
                <a:cs typeface="David" panose="020E0502060401010101" pitchFamily="34" charset="-79"/>
              </a:rPr>
            </a:br>
            <a:br>
              <a:rPr lang="he-IL" sz="2800" b="0" i="0" dirty="0">
                <a:solidFill>
                  <a:srgbClr val="454545"/>
                </a:solidFill>
                <a:effectLst/>
                <a:latin typeface="David" panose="020E0502060401010101" pitchFamily="34" charset="-79"/>
                <a:cs typeface="David" panose="020E0502060401010101" pitchFamily="34" charset="-79"/>
              </a:rPr>
            </a:br>
            <a:br>
              <a:rPr lang="he-IL" sz="2800" b="0" i="0" dirty="0">
                <a:solidFill>
                  <a:srgbClr val="454545"/>
                </a:solidFill>
                <a:effectLst/>
                <a:latin typeface="David" panose="020E0502060401010101" pitchFamily="34" charset="-79"/>
                <a:cs typeface="David" panose="020E0502060401010101" pitchFamily="34" charset="-79"/>
              </a:rPr>
            </a:br>
            <a:br>
              <a:rPr lang="he-IL" sz="2800" b="0" i="0" dirty="0">
                <a:solidFill>
                  <a:srgbClr val="454545"/>
                </a:solidFill>
                <a:effectLst/>
                <a:latin typeface="David" panose="020E0502060401010101" pitchFamily="34" charset="-79"/>
                <a:cs typeface="David" panose="020E0502060401010101" pitchFamily="34" charset="-79"/>
              </a:rPr>
            </a:br>
            <a:br>
              <a:rPr lang="he-IL" sz="2800" b="0" i="0" dirty="0">
                <a:solidFill>
                  <a:srgbClr val="454545"/>
                </a:solidFill>
                <a:effectLst/>
                <a:latin typeface="David" panose="020E0502060401010101" pitchFamily="34" charset="-79"/>
                <a:cs typeface="David" panose="020E0502060401010101" pitchFamily="34" charset="-79"/>
              </a:rPr>
            </a:br>
            <a:r>
              <a:rPr lang="he-IL" sz="6000" b="1" i="0" dirty="0">
                <a:solidFill>
                  <a:schemeClr val="tx1"/>
                </a:solidFill>
                <a:effectLst/>
                <a:latin typeface="David" panose="020E0502060401010101" pitchFamily="34" charset="-79"/>
                <a:cs typeface="David" panose="020E0502060401010101" pitchFamily="34" charset="-79"/>
              </a:rPr>
              <a:t>תרגול </a:t>
            </a:r>
            <a:r>
              <a:rPr lang="he-IL" sz="6000" b="1" dirty="0">
                <a:solidFill>
                  <a:schemeClr val="tx1"/>
                </a:solidFill>
                <a:latin typeface="David" panose="020E0502060401010101" pitchFamily="34" charset="-79"/>
                <a:cs typeface="David" panose="020E0502060401010101" pitchFamily="34" charset="-79"/>
              </a:rPr>
              <a:t>קריאה פעילה</a:t>
            </a:r>
          </a:p>
        </p:txBody>
      </p:sp>
    </p:spTree>
    <p:extLst>
      <p:ext uri="{BB962C8B-B14F-4D97-AF65-F5344CB8AC3E}">
        <p14:creationId xmlns:p14="http://schemas.microsoft.com/office/powerpoint/2010/main" val="3656922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4231BC9-5DE5-4D70-BA6D-EC7DD17043C5}"/>
              </a:ext>
            </a:extLst>
          </p:cNvPr>
          <p:cNvSpPr>
            <a:spLocks noGrp="1"/>
          </p:cNvSpPr>
          <p:nvPr>
            <p:ph type="title"/>
          </p:nvPr>
        </p:nvSpPr>
        <p:spPr>
          <a:xfrm>
            <a:off x="1251678" y="382385"/>
            <a:ext cx="9514934" cy="456601"/>
          </a:xfrm>
        </p:spPr>
        <p:txBody>
          <a:bodyPr>
            <a:noAutofit/>
          </a:bodyPr>
          <a:lstStyle/>
          <a:p>
            <a:pPr algn="ctr"/>
            <a:r>
              <a:rPr lang="he-IL" sz="2400" b="1" dirty="0"/>
              <a:t>קראו את הטקסט שלפניכם ונסחו במשפט אחד מה הבנתם.</a:t>
            </a:r>
          </a:p>
        </p:txBody>
      </p:sp>
      <p:pic>
        <p:nvPicPr>
          <p:cNvPr id="5" name="מציין מיקום תוכן 4">
            <a:extLst>
              <a:ext uri="{FF2B5EF4-FFF2-40B4-BE49-F238E27FC236}">
                <a16:creationId xmlns:a16="http://schemas.microsoft.com/office/drawing/2014/main" id="{2890010C-CF90-4F76-A19B-62109C426A5F}"/>
              </a:ext>
            </a:extLst>
          </p:cNvPr>
          <p:cNvPicPr>
            <a:picLocks noGrp="1" noChangeAspect="1"/>
          </p:cNvPicPr>
          <p:nvPr>
            <p:ph idx="1"/>
          </p:nvPr>
        </p:nvPicPr>
        <p:blipFill>
          <a:blip r:embed="rId2"/>
          <a:stretch>
            <a:fillRect/>
          </a:stretch>
        </p:blipFill>
        <p:spPr>
          <a:xfrm>
            <a:off x="1251678" y="923827"/>
            <a:ext cx="9428891" cy="5551788"/>
          </a:xfrm>
        </p:spPr>
      </p:pic>
    </p:spTree>
    <p:extLst>
      <p:ext uri="{BB962C8B-B14F-4D97-AF65-F5344CB8AC3E}">
        <p14:creationId xmlns:p14="http://schemas.microsoft.com/office/powerpoint/2010/main" val="1998977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F9E53FB-AFBB-4EAB-8E41-449CC06B773C}"/>
              </a:ext>
            </a:extLst>
          </p:cNvPr>
          <p:cNvSpPr>
            <a:spLocks noGrp="1"/>
          </p:cNvSpPr>
          <p:nvPr>
            <p:ph type="title"/>
          </p:nvPr>
        </p:nvSpPr>
        <p:spPr>
          <a:xfrm>
            <a:off x="1251678" y="382385"/>
            <a:ext cx="10178322" cy="1163611"/>
          </a:xfrm>
        </p:spPr>
        <p:txBody>
          <a:bodyPr>
            <a:normAutofit/>
          </a:bodyPr>
          <a:lstStyle/>
          <a:p>
            <a:pPr algn="r"/>
            <a:r>
              <a:rPr lang="he-IL" sz="2800" b="1" dirty="0"/>
              <a:t>סמנו פעלים מילות קישור ומילים מכלילות בפסקה הבאה:</a:t>
            </a:r>
          </a:p>
        </p:txBody>
      </p:sp>
      <p:sp>
        <p:nvSpPr>
          <p:cNvPr id="3" name="מציין מיקום תוכן 2">
            <a:extLst>
              <a:ext uri="{FF2B5EF4-FFF2-40B4-BE49-F238E27FC236}">
                <a16:creationId xmlns:a16="http://schemas.microsoft.com/office/drawing/2014/main" id="{4D3BE3DB-3545-4E2B-8A53-538A0AF708C7}"/>
              </a:ext>
            </a:extLst>
          </p:cNvPr>
          <p:cNvSpPr>
            <a:spLocks noGrp="1"/>
          </p:cNvSpPr>
          <p:nvPr>
            <p:ph idx="1"/>
          </p:nvPr>
        </p:nvSpPr>
        <p:spPr>
          <a:xfrm>
            <a:off x="1251678" y="1838227"/>
            <a:ext cx="10178322" cy="4041365"/>
          </a:xfrm>
        </p:spPr>
        <p:txBody>
          <a:bodyPr>
            <a:normAutofit fontScale="85000" lnSpcReduction="10000"/>
          </a:bodyPr>
          <a:lstStyle/>
          <a:p>
            <a:endParaRPr lang="he-IL" sz="2400" spc="-20" dirty="0">
              <a:effectLst/>
              <a:latin typeface="Calibri" panose="020F0502020204030204" pitchFamily="34" charset="0"/>
              <a:ea typeface="Times New Roman" panose="02020603050405020304" pitchFamily="18" charset="0"/>
              <a:cs typeface="Arial" panose="020B0604020202020204" pitchFamily="34" charset="0"/>
            </a:endParaRPr>
          </a:p>
          <a:p>
            <a:r>
              <a:rPr lang="he-IL" sz="2800" b="1" spc="-20" dirty="0">
                <a:solidFill>
                  <a:schemeClr val="tx1"/>
                </a:solidFill>
                <a:latin typeface="David" panose="020E0502060401010101" pitchFamily="34" charset="-79"/>
                <a:ea typeface="Times New Roman" panose="02020603050405020304" pitchFamily="18" charset="0"/>
                <a:cs typeface="David" panose="020E0502060401010101" pitchFamily="34" charset="-79"/>
              </a:rPr>
              <a:t>פסקה ב:</a:t>
            </a:r>
          </a:p>
          <a:p>
            <a:r>
              <a:rPr lang="he-IL" sz="28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t>צילומי טבע הפכו אולי לדבר מובן מאליו, אבל במשך השנים כמה מהם שיחקו תפקיד חשוב בהגנה על הטבע ועל הסביבה. צילומי נוף שצילם האמריקאי ויליאם הנרי </a:t>
            </a:r>
            <a:br>
              <a:rPr lang="he-IL" sz="28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br>
            <a:r>
              <a:rPr lang="he-IL" sz="28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t>ג'קסון סייעו בהחלטה להקים את הפארק הלאומי יֶלוסְטון שבארצות הברית ב-1872. יותר ממאה שנה מאוחר יותר, צילומים דרמטיים של ציפורים מכוסות נפט כתוצאה מדליפות הנפט בזמן מלחמת המפרץ הראשונה הופצו בכלי התקשורת ברחבי העולם, והמחישו את חומרת האסון הסביבתי, קרוב לוודאי באופן יעיל יותר מכל מאמר. </a:t>
            </a:r>
            <a:br>
              <a:rPr lang="he-IL" sz="28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br>
            <a:r>
              <a:rPr lang="he-IL" sz="28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t>אחרי הכול, "תמונה אחת שווה יותר מאלף מילים".</a:t>
            </a:r>
            <a:endParaRPr lang="he-IL" sz="280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070913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B3D9F97-1CB2-4601-AA9F-9830A9E69ED5}"/>
              </a:ext>
            </a:extLst>
          </p:cNvPr>
          <p:cNvSpPr>
            <a:spLocks noGrp="1"/>
          </p:cNvSpPr>
          <p:nvPr>
            <p:ph type="title"/>
          </p:nvPr>
        </p:nvSpPr>
        <p:spPr>
          <a:xfrm>
            <a:off x="1251678" y="207391"/>
            <a:ext cx="10178322" cy="1178350"/>
          </a:xfrm>
        </p:spPr>
        <p:txBody>
          <a:bodyPr>
            <a:normAutofit/>
          </a:bodyPr>
          <a:lstStyle/>
          <a:p>
            <a:pPr algn="r"/>
            <a:r>
              <a:rPr lang="he-IL" sz="2000" dirty="0"/>
              <a:t>א. קראו את הפסקה הבאה, שימו לב למילים שסימנתם ונסחו במשפט אחד את מה שהבנתם.</a:t>
            </a:r>
            <a:br>
              <a:rPr lang="he-IL" sz="2000" dirty="0"/>
            </a:br>
            <a:endParaRPr lang="he-IL" sz="2000" dirty="0"/>
          </a:p>
        </p:txBody>
      </p:sp>
      <p:sp>
        <p:nvSpPr>
          <p:cNvPr id="7" name="מציין מיקום תוכן 6">
            <a:extLst>
              <a:ext uri="{FF2B5EF4-FFF2-40B4-BE49-F238E27FC236}">
                <a16:creationId xmlns:a16="http://schemas.microsoft.com/office/drawing/2014/main" id="{C2E4CBAE-37F7-4FD0-AA4F-FCE668CCAD9D}"/>
              </a:ext>
            </a:extLst>
          </p:cNvPr>
          <p:cNvSpPr>
            <a:spLocks noGrp="1"/>
          </p:cNvSpPr>
          <p:nvPr>
            <p:ph idx="1"/>
          </p:nvPr>
        </p:nvSpPr>
        <p:spPr>
          <a:xfrm>
            <a:off x="1251678" y="2073897"/>
            <a:ext cx="10178322" cy="3805696"/>
          </a:xfrm>
        </p:spPr>
        <p:txBody>
          <a:bodyPr>
            <a:normAutofit/>
          </a:bodyPr>
          <a:lstStyle/>
          <a:p>
            <a:r>
              <a:rPr lang="he-IL" sz="24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t>צילומי טבע </a:t>
            </a:r>
            <a:r>
              <a:rPr lang="he-IL" sz="2400" spc="-20" dirty="0">
                <a:solidFill>
                  <a:schemeClr val="tx1"/>
                </a:solidFill>
                <a:effectLst/>
                <a:highlight>
                  <a:srgbClr val="FFFF00"/>
                </a:highlight>
                <a:latin typeface="David" panose="020E0502060401010101" pitchFamily="34" charset="-79"/>
                <a:ea typeface="Times New Roman" panose="02020603050405020304" pitchFamily="18" charset="0"/>
                <a:cs typeface="David" panose="020E0502060401010101" pitchFamily="34" charset="-79"/>
              </a:rPr>
              <a:t>הפכו</a:t>
            </a:r>
            <a:r>
              <a:rPr lang="he-IL" sz="24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t> אולי לדבר מובן מאליו</a:t>
            </a:r>
            <a:r>
              <a:rPr lang="he-IL" sz="2400" spc="-20" dirty="0">
                <a:solidFill>
                  <a:srgbClr val="FF0000"/>
                </a:solidFill>
                <a:effectLst/>
                <a:latin typeface="David" panose="020E0502060401010101" pitchFamily="34" charset="-79"/>
                <a:ea typeface="Times New Roman" panose="02020603050405020304" pitchFamily="18" charset="0"/>
                <a:cs typeface="David" panose="020E0502060401010101" pitchFamily="34" charset="-79"/>
              </a:rPr>
              <a:t>, אבל במשך השנים </a:t>
            </a:r>
            <a:r>
              <a:rPr lang="he-IL" sz="24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t>כמה מהם </a:t>
            </a:r>
            <a:r>
              <a:rPr lang="he-IL" sz="2400" spc="-20" dirty="0">
                <a:solidFill>
                  <a:schemeClr val="tx1"/>
                </a:solidFill>
                <a:effectLst/>
                <a:highlight>
                  <a:srgbClr val="FFFF00"/>
                </a:highlight>
                <a:latin typeface="David" panose="020E0502060401010101" pitchFamily="34" charset="-79"/>
                <a:ea typeface="Times New Roman" panose="02020603050405020304" pitchFamily="18" charset="0"/>
                <a:cs typeface="David" panose="020E0502060401010101" pitchFamily="34" charset="-79"/>
              </a:rPr>
              <a:t>שיחקו תפקיד </a:t>
            </a:r>
            <a:r>
              <a:rPr lang="he-IL" sz="24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t>חשוב בהגנה על הטבע </a:t>
            </a:r>
            <a:r>
              <a:rPr lang="he-IL" sz="2400" spc="-20" dirty="0">
                <a:solidFill>
                  <a:srgbClr val="FF0000"/>
                </a:solidFill>
                <a:effectLst/>
                <a:latin typeface="David" panose="020E0502060401010101" pitchFamily="34" charset="-79"/>
                <a:ea typeface="Times New Roman" panose="02020603050405020304" pitchFamily="18" charset="0"/>
                <a:cs typeface="David" panose="020E0502060401010101" pitchFamily="34" charset="-79"/>
              </a:rPr>
              <a:t>ו</a:t>
            </a:r>
            <a:r>
              <a:rPr lang="he-IL" sz="24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t>על הסביבה. </a:t>
            </a:r>
          </a:p>
          <a:p>
            <a:r>
              <a:rPr lang="he-IL" sz="24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t>צילומי נוף ש</a:t>
            </a:r>
            <a:r>
              <a:rPr lang="he-IL" sz="2400" spc="-20" dirty="0">
                <a:solidFill>
                  <a:schemeClr val="tx1"/>
                </a:solidFill>
                <a:effectLst/>
                <a:highlight>
                  <a:srgbClr val="FFFF00"/>
                </a:highlight>
                <a:latin typeface="David" panose="020E0502060401010101" pitchFamily="34" charset="-79"/>
                <a:ea typeface="Times New Roman" panose="02020603050405020304" pitchFamily="18" charset="0"/>
                <a:cs typeface="David" panose="020E0502060401010101" pitchFamily="34" charset="-79"/>
              </a:rPr>
              <a:t>צילם</a:t>
            </a:r>
            <a:r>
              <a:rPr lang="he-IL" sz="24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t> האמריקאי ויליאם הנרי ג'קסון</a:t>
            </a:r>
            <a:r>
              <a:rPr lang="he-IL" sz="2400" spc="-20" dirty="0">
                <a:solidFill>
                  <a:schemeClr val="tx1"/>
                </a:solidFill>
                <a:effectLst/>
                <a:highlight>
                  <a:srgbClr val="FFFF00"/>
                </a:highlight>
                <a:latin typeface="David" panose="020E0502060401010101" pitchFamily="34" charset="-79"/>
                <a:ea typeface="Times New Roman" panose="02020603050405020304" pitchFamily="18" charset="0"/>
                <a:cs typeface="David" panose="020E0502060401010101" pitchFamily="34" charset="-79"/>
              </a:rPr>
              <a:t> סייעו </a:t>
            </a:r>
            <a:r>
              <a:rPr lang="he-IL" sz="24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t>בהחלטה להקים את הפארק הלאומי יֶלוסְטון שבארצות הברית ב-1872. </a:t>
            </a:r>
            <a:r>
              <a:rPr lang="he-IL" sz="2400" spc="-20" dirty="0">
                <a:solidFill>
                  <a:srgbClr val="FF0000"/>
                </a:solidFill>
                <a:effectLst/>
                <a:latin typeface="David" panose="020E0502060401010101" pitchFamily="34" charset="-79"/>
                <a:ea typeface="Times New Roman" panose="02020603050405020304" pitchFamily="18" charset="0"/>
                <a:cs typeface="David" panose="020E0502060401010101" pitchFamily="34" charset="-79"/>
              </a:rPr>
              <a:t>יותר ממאה שנה מאוחר יותר</a:t>
            </a:r>
            <a:r>
              <a:rPr lang="he-IL" sz="24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t>, צילומים דרמטיים של ציפורים</a:t>
            </a:r>
            <a:r>
              <a:rPr lang="he-IL" sz="2400" spc="-20" dirty="0">
                <a:solidFill>
                  <a:schemeClr val="tx1"/>
                </a:solidFill>
                <a:effectLst/>
                <a:highlight>
                  <a:srgbClr val="FFFF00"/>
                </a:highlight>
                <a:latin typeface="David" panose="020E0502060401010101" pitchFamily="34" charset="-79"/>
                <a:ea typeface="Times New Roman" panose="02020603050405020304" pitchFamily="18" charset="0"/>
                <a:cs typeface="David" panose="020E0502060401010101" pitchFamily="34" charset="-79"/>
              </a:rPr>
              <a:t> מכוסות </a:t>
            </a:r>
            <a:r>
              <a:rPr lang="he-IL" sz="24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t>נפט כתוצאה מדליפות הנפט</a:t>
            </a:r>
            <a:r>
              <a:rPr lang="he-IL" sz="2400" spc="-20" dirty="0">
                <a:solidFill>
                  <a:srgbClr val="FF0000"/>
                </a:solidFill>
                <a:effectLst/>
                <a:latin typeface="David" panose="020E0502060401010101" pitchFamily="34" charset="-79"/>
                <a:ea typeface="Times New Roman" panose="02020603050405020304" pitchFamily="18" charset="0"/>
                <a:cs typeface="David" panose="020E0502060401010101" pitchFamily="34" charset="-79"/>
              </a:rPr>
              <a:t> בזמן </a:t>
            </a:r>
            <a:r>
              <a:rPr lang="he-IL" sz="24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t>מלחמת המפרץ הראשונה</a:t>
            </a:r>
            <a:r>
              <a:rPr lang="he-IL" sz="2400" spc="-20" dirty="0">
                <a:solidFill>
                  <a:schemeClr val="tx1"/>
                </a:solidFill>
                <a:effectLst/>
                <a:highlight>
                  <a:srgbClr val="FFFF00"/>
                </a:highlight>
                <a:latin typeface="David" panose="020E0502060401010101" pitchFamily="34" charset="-79"/>
                <a:ea typeface="Times New Roman" panose="02020603050405020304" pitchFamily="18" charset="0"/>
                <a:cs typeface="David" panose="020E0502060401010101" pitchFamily="34" charset="-79"/>
              </a:rPr>
              <a:t> הופצו </a:t>
            </a:r>
            <a:r>
              <a:rPr lang="he-IL" sz="24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t>בכלי התקשורת ברחבי העולם, </a:t>
            </a:r>
            <a:r>
              <a:rPr lang="he-IL" sz="2400" spc="-20" dirty="0">
                <a:solidFill>
                  <a:srgbClr val="FF0000"/>
                </a:solidFill>
                <a:effectLst/>
                <a:latin typeface="David" panose="020E0502060401010101" pitchFamily="34" charset="-79"/>
                <a:ea typeface="Times New Roman" panose="02020603050405020304" pitchFamily="18" charset="0"/>
                <a:cs typeface="David" panose="020E0502060401010101" pitchFamily="34" charset="-79"/>
              </a:rPr>
              <a:t>ו</a:t>
            </a:r>
            <a:r>
              <a:rPr lang="he-IL" sz="2400" spc="-20" dirty="0">
                <a:solidFill>
                  <a:schemeClr val="tx1"/>
                </a:solidFill>
                <a:effectLst/>
                <a:highlight>
                  <a:srgbClr val="FFFF00"/>
                </a:highlight>
                <a:latin typeface="David" panose="020E0502060401010101" pitchFamily="34" charset="-79"/>
                <a:ea typeface="Times New Roman" panose="02020603050405020304" pitchFamily="18" charset="0"/>
                <a:cs typeface="David" panose="020E0502060401010101" pitchFamily="34" charset="-79"/>
              </a:rPr>
              <a:t>המחישו</a:t>
            </a:r>
            <a:r>
              <a:rPr lang="he-IL" sz="24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t> את חומרת האסון הסביבתי, קרוב לוודאי באופן יעיל יותר מכל מאמר. </a:t>
            </a:r>
            <a:br>
              <a:rPr lang="he-IL" sz="24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br>
            <a:r>
              <a:rPr lang="he-IL" sz="2400" spc="-20" dirty="0">
                <a:solidFill>
                  <a:srgbClr val="FF0000"/>
                </a:solidFill>
                <a:effectLst/>
                <a:latin typeface="David" panose="020E0502060401010101" pitchFamily="34" charset="-79"/>
                <a:ea typeface="Times New Roman" panose="02020603050405020304" pitchFamily="18" charset="0"/>
                <a:cs typeface="David" panose="020E0502060401010101" pitchFamily="34" charset="-79"/>
              </a:rPr>
              <a:t>אחרי הכול</a:t>
            </a:r>
            <a:r>
              <a:rPr lang="he-IL" sz="24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t>, "תמונה אחת </a:t>
            </a:r>
            <a:r>
              <a:rPr lang="he-IL" sz="2400" spc="-20" dirty="0">
                <a:solidFill>
                  <a:schemeClr val="tx1"/>
                </a:solidFill>
                <a:effectLst/>
                <a:highlight>
                  <a:srgbClr val="FFFF00"/>
                </a:highlight>
                <a:latin typeface="David" panose="020E0502060401010101" pitchFamily="34" charset="-79"/>
                <a:ea typeface="Times New Roman" panose="02020603050405020304" pitchFamily="18" charset="0"/>
                <a:cs typeface="David" panose="020E0502060401010101" pitchFamily="34" charset="-79"/>
              </a:rPr>
              <a:t>שווה</a:t>
            </a:r>
            <a:r>
              <a:rPr lang="he-IL" sz="2400" spc="-2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rPr>
              <a:t> יותר מאלף מילים</a:t>
            </a:r>
            <a:r>
              <a:rPr lang="he-IL" sz="2400" spc="-20" dirty="0">
                <a:effectLst/>
                <a:latin typeface="Calibri" panose="020F0502020204030204" pitchFamily="34" charset="0"/>
                <a:ea typeface="Times New Roman" panose="02020603050405020304" pitchFamily="18" charset="0"/>
                <a:cs typeface="Arial" panose="020B0604020202020204" pitchFamily="34" charset="0"/>
              </a:rPr>
              <a:t>".</a:t>
            </a:r>
            <a:endParaRPr lang="he-IL" sz="2400" dirty="0"/>
          </a:p>
        </p:txBody>
      </p:sp>
    </p:spTree>
    <p:extLst>
      <p:ext uri="{BB962C8B-B14F-4D97-AF65-F5344CB8AC3E}">
        <p14:creationId xmlns:p14="http://schemas.microsoft.com/office/powerpoint/2010/main" val="3963485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47B98C4-F560-4D2E-8533-7EDA4665292F}"/>
              </a:ext>
            </a:extLst>
          </p:cNvPr>
          <p:cNvSpPr>
            <a:spLocks noGrp="1"/>
          </p:cNvSpPr>
          <p:nvPr>
            <p:ph type="title"/>
          </p:nvPr>
        </p:nvSpPr>
        <p:spPr/>
        <p:txBody>
          <a:bodyPr/>
          <a:lstStyle/>
          <a:p>
            <a:pPr algn="ctr"/>
            <a:r>
              <a:rPr lang="he-IL" b="1" dirty="0">
                <a:latin typeface="David" panose="020E0502060401010101" pitchFamily="34" charset="-79"/>
                <a:cs typeface="David" panose="020E0502060401010101" pitchFamily="34" charset="-79"/>
              </a:rPr>
              <a:t>דיון</a:t>
            </a:r>
          </a:p>
        </p:txBody>
      </p:sp>
      <p:sp>
        <p:nvSpPr>
          <p:cNvPr id="3" name="מציין מיקום תוכן 2">
            <a:extLst>
              <a:ext uri="{FF2B5EF4-FFF2-40B4-BE49-F238E27FC236}">
                <a16:creationId xmlns:a16="http://schemas.microsoft.com/office/drawing/2014/main" id="{EE7A3548-3F28-4AFC-AAFD-16A2C529AB92}"/>
              </a:ext>
            </a:extLst>
          </p:cNvPr>
          <p:cNvSpPr>
            <a:spLocks noGrp="1"/>
          </p:cNvSpPr>
          <p:nvPr>
            <p:ph idx="1"/>
          </p:nvPr>
        </p:nvSpPr>
        <p:spPr>
          <a:xfrm>
            <a:off x="1251678" y="1743959"/>
            <a:ext cx="10178322" cy="2318993"/>
          </a:xfrm>
        </p:spPr>
        <p:txBody>
          <a:bodyPr>
            <a:noAutofit/>
          </a:bodyPr>
          <a:lstStyle/>
          <a:p>
            <a:pPr marL="0" indent="0" algn="ctr">
              <a:buNone/>
            </a:pPr>
            <a:r>
              <a:rPr lang="he-IL" sz="3600" b="1" dirty="0">
                <a:solidFill>
                  <a:schemeClr val="tx1"/>
                </a:solidFill>
                <a:latin typeface="David" panose="020E0502060401010101" pitchFamily="34" charset="-79"/>
                <a:cs typeface="David" panose="020E0502060401010101" pitchFamily="34" charset="-79"/>
              </a:rPr>
              <a:t>האם סימון הפעלים ומילות הקישור השפיע על היכולת שלכם להפיק מידע מפסקה ב' בהשוואה לפסקה א'?</a:t>
            </a:r>
          </a:p>
        </p:txBody>
      </p:sp>
    </p:spTree>
    <p:extLst>
      <p:ext uri="{BB962C8B-B14F-4D97-AF65-F5344CB8AC3E}">
        <p14:creationId xmlns:p14="http://schemas.microsoft.com/office/powerpoint/2010/main" val="1241545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05C343F-4722-4399-835B-61A1DB472CE5}"/>
              </a:ext>
            </a:extLst>
          </p:cNvPr>
          <p:cNvSpPr>
            <a:spLocks noGrp="1"/>
          </p:cNvSpPr>
          <p:nvPr>
            <p:ph type="title"/>
          </p:nvPr>
        </p:nvSpPr>
        <p:spPr>
          <a:xfrm>
            <a:off x="1251678" y="382385"/>
            <a:ext cx="10178322" cy="596023"/>
          </a:xfrm>
        </p:spPr>
        <p:txBody>
          <a:bodyPr>
            <a:normAutofit/>
          </a:bodyPr>
          <a:lstStyle/>
          <a:p>
            <a:pPr algn="r"/>
            <a:r>
              <a:rPr lang="he-IL" sz="2400" b="1" dirty="0">
                <a:latin typeface="David" panose="020E0502060401010101" pitchFamily="34" charset="-79"/>
                <a:cs typeface="David" panose="020E0502060401010101" pitchFamily="34" charset="-79"/>
              </a:rPr>
              <a:t>פסקה ג:</a:t>
            </a:r>
          </a:p>
        </p:txBody>
      </p:sp>
      <p:sp>
        <p:nvSpPr>
          <p:cNvPr id="3" name="מציין מיקום תוכן 2">
            <a:extLst>
              <a:ext uri="{FF2B5EF4-FFF2-40B4-BE49-F238E27FC236}">
                <a16:creationId xmlns:a16="http://schemas.microsoft.com/office/drawing/2014/main" id="{9E979788-A763-484D-91BA-943E864DCBA0}"/>
              </a:ext>
            </a:extLst>
          </p:cNvPr>
          <p:cNvSpPr>
            <a:spLocks noGrp="1"/>
          </p:cNvSpPr>
          <p:nvPr>
            <p:ph idx="1"/>
          </p:nvPr>
        </p:nvSpPr>
        <p:spPr>
          <a:xfrm>
            <a:off x="1251678" y="1385741"/>
            <a:ext cx="10178322" cy="4493852"/>
          </a:xfrm>
        </p:spPr>
        <p:txBody>
          <a:bodyPr/>
          <a:lstStyle/>
          <a:p>
            <a:r>
              <a:rPr lang="he-IL" sz="28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התפתחותה המואצת של הטכנולוגיה הביאה לשיפור דרמטי באיכות הצילום, </a:t>
            </a:r>
            <a:br>
              <a:rPr lang="he-IL" sz="28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br>
            <a:r>
              <a:rPr lang="he-IL" sz="28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והופעתה של המצלמה הדיגיטלית הפכה את הצילום לאחד התחביבים הנפוצים ביותר. נוסף על כך, האינטרנט והרשתות החברתיות אפשרו את התפתחותן של קהילות עניין מקוּונות. פורומים העוסקים בנושאי סביבה וטבע ואתרים המוקדשים לצילום טבע נותנים היום בָּמָה לכל צלם חובב או מקצוען, ומאפשרים לו לחלוק את פרי מצלמתו עם יתר חברי הקבוצה. </a:t>
            </a:r>
          </a:p>
          <a:p>
            <a:r>
              <a:rPr lang="he-IL" sz="2800" b="1" spc="-20" dirty="0">
                <a:solidFill>
                  <a:srgbClr val="0070C0"/>
                </a:solidFill>
                <a:latin typeface="David" panose="020E0502060401010101" pitchFamily="34" charset="-79"/>
                <a:ea typeface="Times New Roman" panose="02020603050405020304" pitchFamily="18" charset="0"/>
                <a:cs typeface="David" panose="020E0502060401010101" pitchFamily="34" charset="-79"/>
              </a:rPr>
              <a:t>חברו 3 שאלות שיש עליהן תשובה בפסקה, לאחר מכן קראו אותה תוך כדי מענה עליהן.</a:t>
            </a:r>
            <a:endParaRPr lang="en-US" sz="2800" b="1" dirty="0">
              <a:solidFill>
                <a:srgbClr val="0070C0"/>
              </a:solidFill>
              <a:effectLst/>
              <a:latin typeface="David" panose="020E0502060401010101" pitchFamily="34" charset="-79"/>
              <a:ea typeface="Times New Roman" panose="02020603050405020304" pitchFamily="18" charset="0"/>
              <a:cs typeface="David" panose="020E0502060401010101" pitchFamily="34" charset="-79"/>
            </a:endParaRPr>
          </a:p>
          <a:p>
            <a:endParaRPr lang="he-IL" dirty="0"/>
          </a:p>
        </p:txBody>
      </p:sp>
    </p:spTree>
    <p:extLst>
      <p:ext uri="{BB962C8B-B14F-4D97-AF65-F5344CB8AC3E}">
        <p14:creationId xmlns:p14="http://schemas.microsoft.com/office/powerpoint/2010/main" val="1757634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B180EE3-75F6-418C-90F8-BC1437491513}"/>
              </a:ext>
            </a:extLst>
          </p:cNvPr>
          <p:cNvSpPr>
            <a:spLocks noGrp="1"/>
          </p:cNvSpPr>
          <p:nvPr>
            <p:ph type="title"/>
          </p:nvPr>
        </p:nvSpPr>
        <p:spPr>
          <a:xfrm>
            <a:off x="1251678" y="382385"/>
            <a:ext cx="10178322" cy="596023"/>
          </a:xfrm>
        </p:spPr>
        <p:txBody>
          <a:bodyPr>
            <a:normAutofit/>
          </a:bodyPr>
          <a:lstStyle/>
          <a:p>
            <a:pPr algn="r"/>
            <a:r>
              <a:rPr lang="he-IL" sz="2000" b="1" dirty="0"/>
              <a:t>נקרא את הפסקה תוך מענה לשלוש השאלות שתחתיה</a:t>
            </a:r>
            <a:r>
              <a:rPr lang="he-IL" sz="2000" dirty="0"/>
              <a:t>.</a:t>
            </a:r>
          </a:p>
        </p:txBody>
      </p:sp>
      <p:sp>
        <p:nvSpPr>
          <p:cNvPr id="3" name="מציין מיקום תוכן 2">
            <a:extLst>
              <a:ext uri="{FF2B5EF4-FFF2-40B4-BE49-F238E27FC236}">
                <a16:creationId xmlns:a16="http://schemas.microsoft.com/office/drawing/2014/main" id="{0649954A-3074-4094-82C3-1649D2B5B0F5}"/>
              </a:ext>
            </a:extLst>
          </p:cNvPr>
          <p:cNvSpPr>
            <a:spLocks noGrp="1"/>
          </p:cNvSpPr>
          <p:nvPr>
            <p:ph idx="1"/>
          </p:nvPr>
        </p:nvSpPr>
        <p:spPr>
          <a:xfrm>
            <a:off x="1251678" y="1244339"/>
            <a:ext cx="10178322" cy="5147496"/>
          </a:xfrm>
        </p:spPr>
        <p:txBody>
          <a:bodyPr>
            <a:normAutofit fontScale="92500"/>
          </a:bodyPr>
          <a:lstStyle/>
          <a:p>
            <a:r>
              <a:rPr lang="he-IL" sz="28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התפתחותה המואצת של הטכנולוגיה הביאה לשיפור דרמטי באיכות הצילום, </a:t>
            </a:r>
            <a:br>
              <a:rPr lang="he-IL" sz="28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br>
            <a:r>
              <a:rPr lang="he-IL" sz="28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והופעתה של המצלמה הדיגיטלית הפכה את הצילום לאחד התחביבים הנפוצים </a:t>
            </a:r>
            <a:br>
              <a:rPr lang="he-IL" sz="28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br>
            <a:r>
              <a:rPr lang="he-IL" sz="28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ביותר. נוסף על כך, האינטרנט והרשתות החברתיות אפשרו את התפתחותן של </a:t>
            </a:r>
            <a:br>
              <a:rPr lang="he-IL" sz="28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br>
            <a:r>
              <a:rPr lang="he-IL" sz="28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קהילות עניין מקוּונות. פורומים העוסקים בנושאי סביבה וטבע ואתרים המוקדשים לצילום טבע נותנים היום בָּמָה לכל צלם חובב או מקצוען, ומאפשרים לו לחלוק את </a:t>
            </a:r>
            <a:br>
              <a:rPr lang="he-IL" sz="28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br>
            <a:r>
              <a:rPr lang="he-IL" sz="28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פרי מצלמתו עם יתר חברי הקבוצה. </a:t>
            </a:r>
          </a:p>
          <a:p>
            <a:endParaRPr lang="he-IL" sz="24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endParaRPr>
          </a:p>
          <a:p>
            <a:pPr marL="0" indent="0">
              <a:buNone/>
            </a:pPr>
            <a:r>
              <a:rPr lang="he-IL" sz="2400" b="1" spc="-20" dirty="0">
                <a:solidFill>
                  <a:srgbClr val="7030A0"/>
                </a:solidFill>
                <a:effectLst/>
                <a:latin typeface="David" panose="020E0502060401010101" pitchFamily="34" charset="-79"/>
                <a:ea typeface="Times New Roman" panose="02020603050405020304" pitchFamily="18" charset="0"/>
                <a:cs typeface="David" panose="020E0502060401010101" pitchFamily="34" charset="-79"/>
              </a:rPr>
              <a:t>1.מה הפך את הצילום לתחביב נפוץ?</a:t>
            </a:r>
          </a:p>
          <a:p>
            <a:pPr marL="0" indent="0">
              <a:buNone/>
            </a:pPr>
            <a:r>
              <a:rPr lang="he-IL" sz="2400" b="1" spc="-20" dirty="0">
                <a:solidFill>
                  <a:srgbClr val="7030A0"/>
                </a:solidFill>
                <a:latin typeface="David" panose="020E0502060401010101" pitchFamily="34" charset="-79"/>
                <a:ea typeface="Times New Roman" panose="02020603050405020304" pitchFamily="18" charset="0"/>
                <a:cs typeface="David" panose="020E0502060401010101" pitchFamily="34" charset="-79"/>
              </a:rPr>
              <a:t>2.מי נותן במה לצלמים?</a:t>
            </a:r>
          </a:p>
          <a:p>
            <a:pPr marL="0" indent="0">
              <a:buNone/>
            </a:pPr>
            <a:r>
              <a:rPr lang="he-IL" sz="2400" b="1" spc="-20" dirty="0">
                <a:solidFill>
                  <a:srgbClr val="7030A0"/>
                </a:solidFill>
                <a:effectLst/>
                <a:latin typeface="David" panose="020E0502060401010101" pitchFamily="34" charset="-79"/>
                <a:ea typeface="Times New Roman" panose="02020603050405020304" pitchFamily="18" charset="0"/>
                <a:cs typeface="David" panose="020E0502060401010101" pitchFamily="34" charset="-79"/>
              </a:rPr>
              <a:t>3.מה מאפשרות קהילות העניין המקוונות?</a:t>
            </a:r>
          </a:p>
          <a:p>
            <a:pPr marL="0" indent="0">
              <a:buNone/>
            </a:pPr>
            <a:r>
              <a:rPr lang="he-IL" sz="2400" b="1" dirty="0">
                <a:solidFill>
                  <a:srgbClr val="0070C0"/>
                </a:solidFill>
                <a:effectLst/>
                <a:latin typeface="David" panose="020E0502060401010101" pitchFamily="34" charset="-79"/>
                <a:ea typeface="Times New Roman" panose="02020603050405020304" pitchFamily="18" charset="0"/>
                <a:cs typeface="David" panose="020E0502060401010101" pitchFamily="34" charset="-79"/>
              </a:rPr>
              <a:t>כתבו את מה הבנתם!</a:t>
            </a:r>
            <a:endParaRPr lang="en-US" sz="2400" b="1" dirty="0">
              <a:solidFill>
                <a:srgbClr val="0070C0"/>
              </a:solidFill>
              <a:effectLst/>
              <a:latin typeface="David" panose="020E0502060401010101" pitchFamily="34" charset="-79"/>
              <a:ea typeface="Times New Roman" panose="02020603050405020304" pitchFamily="18" charset="0"/>
              <a:cs typeface="David" panose="020E0502060401010101" pitchFamily="34" charset="-79"/>
            </a:endParaRPr>
          </a:p>
          <a:p>
            <a:endParaRPr lang="he-IL" dirty="0"/>
          </a:p>
        </p:txBody>
      </p:sp>
    </p:spTree>
    <p:extLst>
      <p:ext uri="{BB962C8B-B14F-4D97-AF65-F5344CB8AC3E}">
        <p14:creationId xmlns:p14="http://schemas.microsoft.com/office/powerpoint/2010/main" val="1931033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68A7989-D506-40A6-BF68-359BE8A429B8}"/>
              </a:ext>
            </a:extLst>
          </p:cNvPr>
          <p:cNvSpPr>
            <a:spLocks noGrp="1"/>
          </p:cNvSpPr>
          <p:nvPr>
            <p:ph type="title"/>
          </p:nvPr>
        </p:nvSpPr>
        <p:spPr/>
        <p:txBody>
          <a:bodyPr/>
          <a:lstStyle/>
          <a:p>
            <a:pPr algn="ctr"/>
            <a:r>
              <a:rPr lang="he-IL" b="1" dirty="0">
                <a:latin typeface="David" panose="020E0502060401010101" pitchFamily="34" charset="-79"/>
                <a:cs typeface="David" panose="020E0502060401010101" pitchFamily="34" charset="-79"/>
              </a:rPr>
              <a:t>דיון</a:t>
            </a:r>
          </a:p>
        </p:txBody>
      </p:sp>
      <p:sp>
        <p:nvSpPr>
          <p:cNvPr id="3" name="מציין מיקום תוכן 2">
            <a:extLst>
              <a:ext uri="{FF2B5EF4-FFF2-40B4-BE49-F238E27FC236}">
                <a16:creationId xmlns:a16="http://schemas.microsoft.com/office/drawing/2014/main" id="{2808D7E6-69F1-4219-890C-0914B07D022E}"/>
              </a:ext>
            </a:extLst>
          </p:cNvPr>
          <p:cNvSpPr>
            <a:spLocks noGrp="1"/>
          </p:cNvSpPr>
          <p:nvPr>
            <p:ph idx="1"/>
          </p:nvPr>
        </p:nvSpPr>
        <p:spPr>
          <a:xfrm>
            <a:off x="1251678" y="1762813"/>
            <a:ext cx="10178322" cy="4116780"/>
          </a:xfrm>
        </p:spPr>
        <p:txBody>
          <a:bodyPr>
            <a:normAutofit/>
          </a:bodyPr>
          <a:lstStyle/>
          <a:p>
            <a:r>
              <a:rPr lang="he-IL" sz="4800" dirty="0">
                <a:solidFill>
                  <a:schemeClr val="tx1"/>
                </a:solidFill>
                <a:latin typeface="David" panose="020E0502060401010101" pitchFamily="34" charset="-79"/>
                <a:cs typeface="David" panose="020E0502060401010101" pitchFamily="34" charset="-79"/>
              </a:rPr>
              <a:t>האם השאלות חידדו את היכולת להבין את הפסקה?</a:t>
            </a:r>
          </a:p>
        </p:txBody>
      </p:sp>
    </p:spTree>
    <p:extLst>
      <p:ext uri="{BB962C8B-B14F-4D97-AF65-F5344CB8AC3E}">
        <p14:creationId xmlns:p14="http://schemas.microsoft.com/office/powerpoint/2010/main" val="2433796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77602C8-4692-45EF-9269-644F301088DC}"/>
              </a:ext>
            </a:extLst>
          </p:cNvPr>
          <p:cNvSpPr>
            <a:spLocks noGrp="1"/>
          </p:cNvSpPr>
          <p:nvPr>
            <p:ph type="title"/>
          </p:nvPr>
        </p:nvSpPr>
        <p:spPr>
          <a:xfrm>
            <a:off x="1251678" y="382385"/>
            <a:ext cx="10178322" cy="1031636"/>
          </a:xfrm>
        </p:spPr>
        <p:txBody>
          <a:bodyPr>
            <a:normAutofit/>
          </a:bodyPr>
          <a:lstStyle/>
          <a:p>
            <a:pPr algn="r"/>
            <a:r>
              <a:rPr lang="he-IL" sz="2400" b="1" dirty="0">
                <a:latin typeface="David" panose="020E0502060401010101" pitchFamily="34" charset="-79"/>
                <a:cs typeface="David" panose="020E0502060401010101" pitchFamily="34" charset="-79"/>
              </a:rPr>
              <a:t>סמנו את משפט המפתח ,קבעו את סוג המשפטים התומכים ונסחו את הרעיון המרכזי.(את מה שהבנתם...)</a:t>
            </a:r>
          </a:p>
        </p:txBody>
      </p:sp>
      <p:sp>
        <p:nvSpPr>
          <p:cNvPr id="3" name="מציין מיקום תוכן 2">
            <a:extLst>
              <a:ext uri="{FF2B5EF4-FFF2-40B4-BE49-F238E27FC236}">
                <a16:creationId xmlns:a16="http://schemas.microsoft.com/office/drawing/2014/main" id="{FA1325C6-A669-45CD-BDAC-16B15516E334}"/>
              </a:ext>
            </a:extLst>
          </p:cNvPr>
          <p:cNvSpPr>
            <a:spLocks noGrp="1"/>
          </p:cNvSpPr>
          <p:nvPr>
            <p:ph idx="1"/>
          </p:nvPr>
        </p:nvSpPr>
        <p:spPr>
          <a:xfrm>
            <a:off x="1251678" y="1414021"/>
            <a:ext cx="10178322" cy="4465571"/>
          </a:xfrm>
        </p:spPr>
        <p:txBody>
          <a:bodyPr/>
          <a:lstStyle/>
          <a:p>
            <a:r>
              <a:rPr lang="he-IL" sz="2400" b="1"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פסקה ד</a:t>
            </a:r>
          </a:p>
          <a:p>
            <a:r>
              <a:rPr lang="he-IL" sz="24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"אני חושבת שעל הצלמים מוטלת אחריות רבה כשיוצאים לצלם, ובעיקר כשמצלמים בטבע", אומרת מורגן </a:t>
            </a:r>
            <a:r>
              <a:rPr lang="he-IL" sz="2400" spc="-20" dirty="0" err="1">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היים</a:t>
            </a:r>
            <a:r>
              <a:rPr lang="he-IL" sz="24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 צלמת טבע אמריקאית וחברה בליגה הבינלאומית של </a:t>
            </a:r>
            <a:br>
              <a:rPr lang="he-IL" sz="24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br>
            <a:r>
              <a:rPr lang="he-IL" sz="24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צלמים למען שמירת הטבע. "צילום לעולם לא מצדיק פגיעה בבעל חיים שמנסים </a:t>
            </a:r>
            <a:br>
              <a:rPr lang="he-IL" sz="24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br>
            <a:r>
              <a:rPr lang="he-IL" sz="24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לצלמו. צלמים צריכים לצמצם את השפעתם על בעלי החיים ועל המקומות שהם מצלמים בהם. הבעיה עלולה להיות קשה יותר כאשר מדובר בצלמים חובבים, פשוט </a:t>
            </a:r>
            <a:br>
              <a:rPr lang="he-IL" sz="24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br>
            <a:r>
              <a:rPr lang="he-IL" sz="24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מפני שמספרם גדול יותר. אנשים נלהבים כשהם מצלמים בחוץ, וייתכן שהם לא </a:t>
            </a:r>
            <a:br>
              <a:rPr lang="he-IL" sz="24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br>
            <a:r>
              <a:rPr lang="he-IL" sz="24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מבינים שהם גורמים נזק". עם זאת </a:t>
            </a:r>
            <a:r>
              <a:rPr lang="he-IL" sz="2400" spc="-20" dirty="0" err="1">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היים</a:t>
            </a:r>
            <a:r>
              <a:rPr lang="he-IL" sz="24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 מאשרת שגם צלמים מקצועיים ומנוסים עלולים לגרום נזק בשל עודף ביטחון עצמי. היא אומרת: "אני מכירה גם סיפורים על צלמים מקצוענים עם שיטות מפוקפקות להשגת צילומים".</a:t>
            </a:r>
            <a:endParaRPr lang="en-US" sz="240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endParaRPr>
          </a:p>
          <a:p>
            <a:endParaRPr lang="he-IL" dirty="0"/>
          </a:p>
        </p:txBody>
      </p:sp>
    </p:spTree>
    <p:extLst>
      <p:ext uri="{BB962C8B-B14F-4D97-AF65-F5344CB8AC3E}">
        <p14:creationId xmlns:p14="http://schemas.microsoft.com/office/powerpoint/2010/main" val="3386297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9DEA1E4-36CD-4EE9-A76A-78107EAC3ABC}"/>
              </a:ext>
            </a:extLst>
          </p:cNvPr>
          <p:cNvSpPr>
            <a:spLocks noGrp="1"/>
          </p:cNvSpPr>
          <p:nvPr>
            <p:ph type="title"/>
          </p:nvPr>
        </p:nvSpPr>
        <p:spPr>
          <a:xfrm>
            <a:off x="1414020" y="382385"/>
            <a:ext cx="10015979" cy="701697"/>
          </a:xfrm>
        </p:spPr>
        <p:txBody>
          <a:bodyPr>
            <a:normAutofit/>
          </a:bodyPr>
          <a:lstStyle/>
          <a:p>
            <a:pPr algn="r"/>
            <a:r>
              <a:rPr lang="he-IL" sz="2800" b="1" dirty="0">
                <a:solidFill>
                  <a:srgbClr val="00B050"/>
                </a:solidFill>
              </a:rPr>
              <a:t>משפט מפתח + </a:t>
            </a:r>
            <a:r>
              <a:rPr lang="he-IL" sz="2800" b="1" dirty="0">
                <a:solidFill>
                  <a:srgbClr val="7030A0"/>
                </a:solidFill>
              </a:rPr>
              <a:t>משפטים תומכים מסוג נימוק</a:t>
            </a:r>
          </a:p>
        </p:txBody>
      </p:sp>
      <p:sp>
        <p:nvSpPr>
          <p:cNvPr id="3" name="מציין מיקום תוכן 2">
            <a:extLst>
              <a:ext uri="{FF2B5EF4-FFF2-40B4-BE49-F238E27FC236}">
                <a16:creationId xmlns:a16="http://schemas.microsoft.com/office/drawing/2014/main" id="{35DC9663-310C-430F-A2CA-44871731191D}"/>
              </a:ext>
            </a:extLst>
          </p:cNvPr>
          <p:cNvSpPr>
            <a:spLocks noGrp="1"/>
          </p:cNvSpPr>
          <p:nvPr>
            <p:ph idx="1"/>
          </p:nvPr>
        </p:nvSpPr>
        <p:spPr>
          <a:xfrm>
            <a:off x="1251678" y="1084082"/>
            <a:ext cx="10178322" cy="5307291"/>
          </a:xfrm>
        </p:spPr>
        <p:txBody>
          <a:bodyPr/>
          <a:lstStyle/>
          <a:p>
            <a:pPr lvl="1"/>
            <a:r>
              <a:rPr lang="he-IL" sz="24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a:t>
            </a:r>
            <a:r>
              <a:rPr lang="he-IL" sz="2400" spc="-20" dirty="0">
                <a:solidFill>
                  <a:srgbClr val="00B050"/>
                </a:solidFill>
                <a:effectLst/>
                <a:latin typeface="David" panose="020E0502060401010101" pitchFamily="34" charset="-79"/>
                <a:ea typeface="Times New Roman" panose="02020603050405020304" pitchFamily="18" charset="0"/>
                <a:cs typeface="David" panose="020E0502060401010101" pitchFamily="34" charset="-79"/>
              </a:rPr>
              <a:t>אני חושבת שעל הצלמים מוטלת אחריות רבה כשיוצאים לצלם, ובעיקר כשמצלמים בטבע"</a:t>
            </a:r>
            <a:r>
              <a:rPr lang="he-IL" sz="24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 אומרת מורגן </a:t>
            </a:r>
            <a:r>
              <a:rPr lang="he-IL" sz="2400" spc="-20" dirty="0" err="1">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היים</a:t>
            </a:r>
            <a:r>
              <a:rPr lang="he-IL" sz="24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 צלמת טבע אמריקאית וחברה בליגה הבינלאומית של </a:t>
            </a:r>
            <a:br>
              <a:rPr lang="he-IL" sz="24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br>
            <a:r>
              <a:rPr lang="he-IL" sz="2400" spc="-20"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צלמים למען שמירת הטבע. </a:t>
            </a:r>
            <a:r>
              <a:rPr lang="he-IL" sz="2400" spc="-20" dirty="0">
                <a:solidFill>
                  <a:srgbClr val="7030A0"/>
                </a:solidFill>
                <a:effectLst/>
                <a:latin typeface="David" panose="020E0502060401010101" pitchFamily="34" charset="-79"/>
                <a:ea typeface="Times New Roman" panose="02020603050405020304" pitchFamily="18" charset="0"/>
                <a:cs typeface="David" panose="020E0502060401010101" pitchFamily="34" charset="-79"/>
              </a:rPr>
              <a:t>"צילום לעולם לא מצדיק פגיעה בבעל חיים שמנסים </a:t>
            </a:r>
            <a:br>
              <a:rPr lang="he-IL" sz="2400" spc="-20" dirty="0">
                <a:solidFill>
                  <a:srgbClr val="7030A0"/>
                </a:solidFill>
                <a:effectLst/>
                <a:latin typeface="David" panose="020E0502060401010101" pitchFamily="34" charset="-79"/>
                <a:ea typeface="Times New Roman" panose="02020603050405020304" pitchFamily="18" charset="0"/>
                <a:cs typeface="David" panose="020E0502060401010101" pitchFamily="34" charset="-79"/>
              </a:rPr>
            </a:br>
            <a:r>
              <a:rPr lang="he-IL" sz="2400" spc="-20" dirty="0">
                <a:solidFill>
                  <a:srgbClr val="7030A0"/>
                </a:solidFill>
                <a:effectLst/>
                <a:latin typeface="David" panose="020E0502060401010101" pitchFamily="34" charset="-79"/>
                <a:ea typeface="Times New Roman" panose="02020603050405020304" pitchFamily="18" charset="0"/>
                <a:cs typeface="David" panose="020E0502060401010101" pitchFamily="34" charset="-79"/>
              </a:rPr>
              <a:t>לצלמו. צלמים צריכים לצמצם את השפעתם על בעלי החיים ועל המקומות שהם מצלמים בהם. הבעיה עלולה להיות קשה יותר כאשר מדובר בצלמים חובבים, פשוט </a:t>
            </a:r>
            <a:br>
              <a:rPr lang="he-IL" sz="2400" spc="-20" dirty="0">
                <a:solidFill>
                  <a:srgbClr val="7030A0"/>
                </a:solidFill>
                <a:effectLst/>
                <a:latin typeface="David" panose="020E0502060401010101" pitchFamily="34" charset="-79"/>
                <a:ea typeface="Times New Roman" panose="02020603050405020304" pitchFamily="18" charset="0"/>
                <a:cs typeface="David" panose="020E0502060401010101" pitchFamily="34" charset="-79"/>
              </a:rPr>
            </a:br>
            <a:r>
              <a:rPr lang="he-IL" sz="2400" spc="-20" dirty="0">
                <a:solidFill>
                  <a:srgbClr val="7030A0"/>
                </a:solidFill>
                <a:effectLst/>
                <a:latin typeface="David" panose="020E0502060401010101" pitchFamily="34" charset="-79"/>
                <a:ea typeface="Times New Roman" panose="02020603050405020304" pitchFamily="18" charset="0"/>
                <a:cs typeface="David" panose="020E0502060401010101" pitchFamily="34" charset="-79"/>
              </a:rPr>
              <a:t>מפני שמספרם גדול יותר. אנשים נלהבים כשהם מצלמים בחוץ, וייתכן שהם לא </a:t>
            </a:r>
            <a:br>
              <a:rPr lang="he-IL" sz="2400" spc="-20" dirty="0">
                <a:solidFill>
                  <a:srgbClr val="7030A0"/>
                </a:solidFill>
                <a:effectLst/>
                <a:latin typeface="David" panose="020E0502060401010101" pitchFamily="34" charset="-79"/>
                <a:ea typeface="Times New Roman" panose="02020603050405020304" pitchFamily="18" charset="0"/>
                <a:cs typeface="David" panose="020E0502060401010101" pitchFamily="34" charset="-79"/>
              </a:rPr>
            </a:br>
            <a:r>
              <a:rPr lang="he-IL" sz="2400" spc="-20" dirty="0">
                <a:solidFill>
                  <a:srgbClr val="7030A0"/>
                </a:solidFill>
                <a:effectLst/>
                <a:latin typeface="David" panose="020E0502060401010101" pitchFamily="34" charset="-79"/>
                <a:ea typeface="Times New Roman" panose="02020603050405020304" pitchFamily="18" charset="0"/>
                <a:cs typeface="David" panose="020E0502060401010101" pitchFamily="34" charset="-79"/>
              </a:rPr>
              <a:t>מבינים שהם גורמים נזק". עם זאת </a:t>
            </a:r>
            <a:r>
              <a:rPr lang="he-IL" sz="2400" spc="-20" dirty="0" err="1">
                <a:solidFill>
                  <a:srgbClr val="7030A0"/>
                </a:solidFill>
                <a:effectLst/>
                <a:latin typeface="David" panose="020E0502060401010101" pitchFamily="34" charset="-79"/>
                <a:ea typeface="Times New Roman" panose="02020603050405020304" pitchFamily="18" charset="0"/>
                <a:cs typeface="David" panose="020E0502060401010101" pitchFamily="34" charset="-79"/>
              </a:rPr>
              <a:t>היים</a:t>
            </a:r>
            <a:r>
              <a:rPr lang="he-IL" sz="2400" spc="-20" dirty="0">
                <a:solidFill>
                  <a:srgbClr val="7030A0"/>
                </a:solidFill>
                <a:effectLst/>
                <a:latin typeface="David" panose="020E0502060401010101" pitchFamily="34" charset="-79"/>
                <a:ea typeface="Times New Roman" panose="02020603050405020304" pitchFamily="18" charset="0"/>
                <a:cs typeface="David" panose="020E0502060401010101" pitchFamily="34" charset="-79"/>
              </a:rPr>
              <a:t> מאשרת שגם צלמים מקצועיים ומנוסים עלולים לגרום נזק בשל עודף ביטחון עצמי. היא אומרת: "אני מכירה גם סיפורים על צלמים מקצוענים עם שיטות מפוקפקות להשגת צילומים".</a:t>
            </a:r>
          </a:p>
          <a:p>
            <a:pPr lvl="1"/>
            <a:endParaRPr lang="he-IL" sz="2400" spc="-20" dirty="0">
              <a:solidFill>
                <a:srgbClr val="7030A0"/>
              </a:solidFill>
              <a:latin typeface="David" panose="020E0502060401010101" pitchFamily="34" charset="-79"/>
              <a:ea typeface="Times New Roman" panose="02020603050405020304" pitchFamily="18" charset="0"/>
              <a:cs typeface="David" panose="020E0502060401010101" pitchFamily="34" charset="-79"/>
            </a:endParaRPr>
          </a:p>
          <a:p>
            <a:pPr marL="457200" lvl="1" indent="0">
              <a:buNone/>
            </a:pPr>
            <a:endParaRPr lang="en-US" sz="2400" dirty="0">
              <a:solidFill>
                <a:srgbClr val="7030A0"/>
              </a:solidFill>
              <a:effectLst/>
              <a:latin typeface="David" panose="020E0502060401010101" pitchFamily="34" charset="-79"/>
              <a:ea typeface="Times New Roman" panose="02020603050405020304" pitchFamily="18" charset="0"/>
              <a:cs typeface="David" panose="020E0502060401010101" pitchFamily="34" charset="-79"/>
            </a:endParaRPr>
          </a:p>
        </p:txBody>
      </p:sp>
    </p:spTree>
    <p:extLst>
      <p:ext uri="{BB962C8B-B14F-4D97-AF65-F5344CB8AC3E}">
        <p14:creationId xmlns:p14="http://schemas.microsoft.com/office/powerpoint/2010/main" val="153537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419C696-10F6-4227-8DA3-FEC04A7AB6AB}"/>
              </a:ext>
            </a:extLst>
          </p:cNvPr>
          <p:cNvSpPr>
            <a:spLocks noGrp="1"/>
          </p:cNvSpPr>
          <p:nvPr>
            <p:ph type="title"/>
          </p:nvPr>
        </p:nvSpPr>
        <p:spPr/>
        <p:txBody>
          <a:bodyPr/>
          <a:lstStyle/>
          <a:p>
            <a:pPr algn="ctr"/>
            <a:r>
              <a:rPr lang="he-IL" b="1" dirty="0">
                <a:latin typeface="David" panose="020E0502060401010101" pitchFamily="34" charset="-79"/>
                <a:cs typeface="David" panose="020E0502060401010101" pitchFamily="34" charset="-79"/>
              </a:rPr>
              <a:t>דיון</a:t>
            </a:r>
          </a:p>
        </p:txBody>
      </p:sp>
      <p:sp>
        <p:nvSpPr>
          <p:cNvPr id="3" name="מציין מיקום תוכן 2">
            <a:extLst>
              <a:ext uri="{FF2B5EF4-FFF2-40B4-BE49-F238E27FC236}">
                <a16:creationId xmlns:a16="http://schemas.microsoft.com/office/drawing/2014/main" id="{96116B74-05E0-4A3F-86EA-B276FB5E575A}"/>
              </a:ext>
            </a:extLst>
          </p:cNvPr>
          <p:cNvSpPr>
            <a:spLocks noGrp="1"/>
          </p:cNvSpPr>
          <p:nvPr>
            <p:ph idx="1"/>
          </p:nvPr>
        </p:nvSpPr>
        <p:spPr/>
        <p:txBody>
          <a:bodyPr>
            <a:normAutofit/>
          </a:bodyPr>
          <a:lstStyle/>
          <a:p>
            <a:r>
              <a:rPr lang="he-IL" sz="4400" dirty="0">
                <a:solidFill>
                  <a:schemeClr val="tx1"/>
                </a:solidFill>
                <a:latin typeface="David" panose="020E0502060401010101" pitchFamily="34" charset="-79"/>
                <a:cs typeface="David" panose="020E0502060401010101" pitchFamily="34" charset="-79"/>
              </a:rPr>
              <a:t>עד כמה זיהוי משפט המפתח וזיהוי סוג המשפטים התומכים סייע להבנה?</a:t>
            </a:r>
          </a:p>
          <a:p>
            <a:endParaRPr lang="he-IL" sz="440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60436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72ECC76-526B-4999-8663-18F46E943E14}"/>
              </a:ext>
            </a:extLst>
          </p:cNvPr>
          <p:cNvSpPr>
            <a:spLocks noGrp="1"/>
          </p:cNvSpPr>
          <p:nvPr>
            <p:ph type="title"/>
          </p:nvPr>
        </p:nvSpPr>
        <p:spPr/>
        <p:txBody>
          <a:bodyPr/>
          <a:lstStyle/>
          <a:p>
            <a:pPr algn="ctr"/>
            <a:r>
              <a:rPr lang="he-IL" dirty="0">
                <a:latin typeface="David" panose="020E0502060401010101" pitchFamily="34" charset="-79"/>
                <a:cs typeface="David" panose="020E0502060401010101" pitchFamily="34" charset="-79"/>
              </a:rPr>
              <a:t>לסיכום</a:t>
            </a:r>
          </a:p>
        </p:txBody>
      </p:sp>
      <p:sp>
        <p:nvSpPr>
          <p:cNvPr id="3" name="מציין מיקום תוכן 2">
            <a:extLst>
              <a:ext uri="{FF2B5EF4-FFF2-40B4-BE49-F238E27FC236}">
                <a16:creationId xmlns:a16="http://schemas.microsoft.com/office/drawing/2014/main" id="{A849B2CD-CCC2-4145-BDC4-1BFD78D18FB8}"/>
              </a:ext>
            </a:extLst>
          </p:cNvPr>
          <p:cNvSpPr>
            <a:spLocks noGrp="1"/>
          </p:cNvSpPr>
          <p:nvPr>
            <p:ph idx="1"/>
          </p:nvPr>
        </p:nvSpPr>
        <p:spPr>
          <a:xfrm>
            <a:off x="1251678" y="1395167"/>
            <a:ext cx="10178322" cy="4484425"/>
          </a:xfrm>
        </p:spPr>
        <p:txBody>
          <a:bodyPr>
            <a:noAutofit/>
          </a:bodyPr>
          <a:lstStyle/>
          <a:p>
            <a:r>
              <a:rPr lang="he-IL" sz="3200" dirty="0">
                <a:solidFill>
                  <a:schemeClr val="tx1"/>
                </a:solidFill>
                <a:latin typeface="David" panose="020E0502060401010101" pitchFamily="34" charset="-79"/>
                <a:cs typeface="David" panose="020E0502060401010101" pitchFamily="34" charset="-79"/>
              </a:rPr>
              <a:t>אנחנו קוראים מיומנים, לכן במהלך הקריאה המוח שלנו שואל שאלות תוך כדי קריאה, שם לב למילים חשובות ומאתר את משפט המפתח ואת האופן בו תומכים בו שאר המשפטים.</a:t>
            </a:r>
          </a:p>
          <a:p>
            <a:r>
              <a:rPr lang="he-IL" sz="3200" dirty="0">
                <a:solidFill>
                  <a:schemeClr val="tx1"/>
                </a:solidFill>
                <a:latin typeface="David" panose="020E0502060401010101" pitchFamily="34" charset="-79"/>
                <a:cs typeface="David" panose="020E0502060401010101" pitchFamily="34" charset="-79"/>
              </a:rPr>
              <a:t>את הכול הוא עושה באופן אוטומטי.</a:t>
            </a:r>
          </a:p>
          <a:p>
            <a:r>
              <a:rPr lang="he-IL" sz="3200" dirty="0">
                <a:solidFill>
                  <a:srgbClr val="FF0000"/>
                </a:solidFill>
                <a:latin typeface="David" panose="020E0502060401010101" pitchFamily="34" charset="-79"/>
                <a:cs typeface="David" panose="020E0502060401010101" pitchFamily="34" charset="-79"/>
              </a:rPr>
              <a:t>אולם</a:t>
            </a:r>
          </a:p>
          <a:p>
            <a:r>
              <a:rPr lang="he-IL" sz="3200" dirty="0">
                <a:solidFill>
                  <a:schemeClr val="tx1"/>
                </a:solidFill>
                <a:latin typeface="David" panose="020E0502060401010101" pitchFamily="34" charset="-79"/>
                <a:cs typeface="David" panose="020E0502060401010101" pitchFamily="34" charset="-79"/>
              </a:rPr>
              <a:t>כדי שגם תלמידינו יעשו זאת באופן אוטומטי במהלך הזמן עלינו להקנות להם מיומנות חשובה זו של קריאה פעילה</a:t>
            </a:r>
            <a:r>
              <a:rPr lang="he-IL" sz="3200" dirty="0">
                <a:solidFill>
                  <a:schemeClr val="tx1"/>
                </a:solidFill>
              </a:rPr>
              <a:t>.</a:t>
            </a:r>
          </a:p>
        </p:txBody>
      </p:sp>
    </p:spTree>
    <p:extLst>
      <p:ext uri="{BB962C8B-B14F-4D97-AF65-F5344CB8AC3E}">
        <p14:creationId xmlns:p14="http://schemas.microsoft.com/office/powerpoint/2010/main" val="2583619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A1689BD-F16C-4234-AF5E-81496073E3B7}"/>
              </a:ext>
            </a:extLst>
          </p:cNvPr>
          <p:cNvSpPr>
            <a:spLocks noGrp="1"/>
          </p:cNvSpPr>
          <p:nvPr>
            <p:ph type="title"/>
          </p:nvPr>
        </p:nvSpPr>
        <p:spPr/>
        <p:txBody>
          <a:bodyPr>
            <a:normAutofit/>
          </a:bodyPr>
          <a:lstStyle/>
          <a:p>
            <a:pPr algn="ctr"/>
            <a:r>
              <a:rPr lang="he-IL" sz="4400" b="1" dirty="0">
                <a:latin typeface="David" panose="020E0502060401010101" pitchFamily="34" charset="-79"/>
                <a:cs typeface="David" panose="020E0502060401010101" pitchFamily="34" charset="-79"/>
              </a:rPr>
              <a:t>קצת על פרופיל הקריאות של טקסט</a:t>
            </a:r>
          </a:p>
        </p:txBody>
      </p:sp>
      <p:sp>
        <p:nvSpPr>
          <p:cNvPr id="3" name="מציין מיקום תוכן 2">
            <a:extLst>
              <a:ext uri="{FF2B5EF4-FFF2-40B4-BE49-F238E27FC236}">
                <a16:creationId xmlns:a16="http://schemas.microsoft.com/office/drawing/2014/main" id="{B1BE732B-E5D8-4466-AC11-41EA68678AAB}"/>
              </a:ext>
            </a:extLst>
          </p:cNvPr>
          <p:cNvSpPr>
            <a:spLocks noGrp="1"/>
          </p:cNvSpPr>
          <p:nvPr>
            <p:ph idx="1"/>
          </p:nvPr>
        </p:nvSpPr>
        <p:spPr>
          <a:xfrm>
            <a:off x="1251678" y="1801907"/>
            <a:ext cx="10178322" cy="4077686"/>
          </a:xfrm>
        </p:spPr>
        <p:txBody>
          <a:bodyPr>
            <a:normAutofit/>
          </a:bodyPr>
          <a:lstStyle/>
          <a:p>
            <a:pPr algn="r" fontAlgn="base">
              <a:buFont typeface="Arial" panose="020B0604020202020204" pitchFamily="34" charset="0"/>
              <a:buChar char="•"/>
            </a:pPr>
            <a:endParaRPr lang="he-IL" b="0" i="0" dirty="0">
              <a:solidFill>
                <a:srgbClr val="2B2E38"/>
              </a:solidFill>
              <a:effectLst/>
              <a:latin typeface="Source Sans Pro" panose="020B0604020202020204" pitchFamily="34" charset="0"/>
            </a:endParaRPr>
          </a:p>
          <a:p>
            <a:pPr algn="r" fontAlgn="base">
              <a:buFont typeface="Arial" panose="020B0604020202020204" pitchFamily="34" charset="0"/>
              <a:buChar char="•"/>
            </a:pPr>
            <a:r>
              <a:rPr lang="he-IL" sz="3200" b="1" i="0" dirty="0">
                <a:solidFill>
                  <a:srgbClr val="2B2E38"/>
                </a:solidFill>
                <a:effectLst/>
                <a:latin typeface="David" panose="020E0502060401010101" pitchFamily="34" charset="-79"/>
                <a:cs typeface="David" panose="020E0502060401010101" pitchFamily="34" charset="-79"/>
              </a:rPr>
              <a:t>פרופיל הקריאות הינו סולם להערכת רמת הקריאות של הטקסט. בעזרת פרופיל זה ניתן להתאים את רמת הקריאות של הטקסט לרמת התלמידים מבחינת: ההיצג, התוכן, לשון הטקסט, ארגון/ מבנה הטקסט , מטרתו וכוונתו התקשורתית.</a:t>
            </a:r>
          </a:p>
          <a:p>
            <a:pPr algn="r" fontAlgn="base">
              <a:buFont typeface="Arial" panose="020B0604020202020204" pitchFamily="34" charset="0"/>
              <a:buChar char="•"/>
            </a:pPr>
            <a:br>
              <a:rPr lang="he-IL" b="0" i="0" dirty="0">
                <a:solidFill>
                  <a:srgbClr val="2B2E38"/>
                </a:solidFill>
                <a:effectLst/>
                <a:latin typeface="Source Sans Pro" panose="020B0604020202020204" pitchFamily="34" charset="0"/>
              </a:rPr>
            </a:br>
            <a:endParaRPr lang="he-IL" b="0" i="0" dirty="0">
              <a:solidFill>
                <a:srgbClr val="2B2E38"/>
              </a:solidFill>
              <a:effectLst/>
              <a:latin typeface="Source Sans Pro" panose="020B0604020202020204" pitchFamily="34" charset="0"/>
            </a:endParaRPr>
          </a:p>
          <a:p>
            <a:endParaRPr lang="he-IL" dirty="0"/>
          </a:p>
        </p:txBody>
      </p:sp>
    </p:spTree>
    <p:extLst>
      <p:ext uri="{BB962C8B-B14F-4D97-AF65-F5344CB8AC3E}">
        <p14:creationId xmlns:p14="http://schemas.microsoft.com/office/powerpoint/2010/main" val="1030622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B40D5CE-4294-43F3-815C-6880251276E6}"/>
              </a:ext>
            </a:extLst>
          </p:cNvPr>
          <p:cNvSpPr>
            <a:spLocks noGrp="1"/>
          </p:cNvSpPr>
          <p:nvPr>
            <p:ph type="title"/>
          </p:nvPr>
        </p:nvSpPr>
        <p:spPr>
          <a:xfrm>
            <a:off x="1251678" y="382385"/>
            <a:ext cx="10178322" cy="1031636"/>
          </a:xfrm>
        </p:spPr>
        <p:txBody>
          <a:bodyPr>
            <a:normAutofit fontScale="90000"/>
          </a:bodyPr>
          <a:lstStyle/>
          <a:p>
            <a:pPr algn="r"/>
            <a:r>
              <a:rPr lang="he-IL" sz="3600" b="1" dirty="0"/>
              <a:t>חלק ב'</a:t>
            </a:r>
            <a:br>
              <a:rPr lang="he-IL" sz="3600" b="1" dirty="0"/>
            </a:br>
            <a:r>
              <a:rPr lang="he-IL" sz="3600" b="1" dirty="0"/>
              <a:t>פרופיל קריאות כאמצעי </a:t>
            </a:r>
            <a:r>
              <a:rPr lang="he-IL" sz="3600" b="1" dirty="0" err="1"/>
              <a:t>לתיהלוך</a:t>
            </a:r>
            <a:r>
              <a:rPr lang="he-IL" sz="3600" b="1" dirty="0"/>
              <a:t> טקסט</a:t>
            </a:r>
          </a:p>
        </p:txBody>
      </p:sp>
      <p:pic>
        <p:nvPicPr>
          <p:cNvPr id="9218" name="Picture 2">
            <a:extLst>
              <a:ext uri="{FF2B5EF4-FFF2-40B4-BE49-F238E27FC236}">
                <a16:creationId xmlns:a16="http://schemas.microsoft.com/office/drawing/2014/main" id="{DE2DA1BF-CB74-4FCD-8E99-177007998C5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7113" y="1414021"/>
            <a:ext cx="10755983" cy="5061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2186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9026672-EAE0-40C3-92DA-D413CA95F545}"/>
              </a:ext>
            </a:extLst>
          </p:cNvPr>
          <p:cNvSpPr>
            <a:spLocks noGrp="1"/>
          </p:cNvSpPr>
          <p:nvPr>
            <p:ph type="title"/>
          </p:nvPr>
        </p:nvSpPr>
        <p:spPr>
          <a:xfrm>
            <a:off x="1251678" y="382385"/>
            <a:ext cx="10178322" cy="456601"/>
          </a:xfrm>
        </p:spPr>
        <p:txBody>
          <a:bodyPr>
            <a:normAutofit/>
          </a:bodyPr>
          <a:lstStyle/>
          <a:p>
            <a:pPr algn="r"/>
            <a:r>
              <a:rPr lang="he-IL" sz="2400" dirty="0"/>
              <a:t>המשך:</a:t>
            </a:r>
          </a:p>
        </p:txBody>
      </p:sp>
      <p:pic>
        <p:nvPicPr>
          <p:cNvPr id="10242" name="Picture 2">
            <a:extLst>
              <a:ext uri="{FF2B5EF4-FFF2-40B4-BE49-F238E27FC236}">
                <a16:creationId xmlns:a16="http://schemas.microsoft.com/office/drawing/2014/main" id="{EF2D4336-D9DB-47D2-B7E6-477923601F9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31216" y="1027522"/>
            <a:ext cx="10178321" cy="4608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74063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D7F248C-7CD6-4A67-A6FF-5221C5CFD608}"/>
              </a:ext>
            </a:extLst>
          </p:cNvPr>
          <p:cNvSpPr>
            <a:spLocks noGrp="1"/>
          </p:cNvSpPr>
          <p:nvPr>
            <p:ph type="title"/>
          </p:nvPr>
        </p:nvSpPr>
        <p:spPr>
          <a:xfrm>
            <a:off x="1251678" y="382384"/>
            <a:ext cx="10178322" cy="843101"/>
          </a:xfrm>
        </p:spPr>
        <p:txBody>
          <a:bodyPr/>
          <a:lstStyle/>
          <a:p>
            <a:pPr algn="ctr"/>
            <a:r>
              <a:rPr lang="he-IL" dirty="0">
                <a:latin typeface="David" panose="020E0502060401010101" pitchFamily="34" charset="-79"/>
                <a:cs typeface="David" panose="020E0502060401010101" pitchFamily="34" charset="-79"/>
              </a:rPr>
              <a:t>תרגול:</a:t>
            </a:r>
          </a:p>
        </p:txBody>
      </p:sp>
      <p:sp>
        <p:nvSpPr>
          <p:cNvPr id="3" name="מציין מיקום תוכן 2">
            <a:extLst>
              <a:ext uri="{FF2B5EF4-FFF2-40B4-BE49-F238E27FC236}">
                <a16:creationId xmlns:a16="http://schemas.microsoft.com/office/drawing/2014/main" id="{4D08BB0C-E20A-4F87-9B0C-95F8CBA1EE5B}"/>
              </a:ext>
            </a:extLst>
          </p:cNvPr>
          <p:cNvSpPr>
            <a:spLocks noGrp="1"/>
          </p:cNvSpPr>
          <p:nvPr>
            <p:ph idx="1"/>
          </p:nvPr>
        </p:nvSpPr>
        <p:spPr>
          <a:xfrm>
            <a:off x="1251678" y="1145358"/>
            <a:ext cx="10178322" cy="3593591"/>
          </a:xfrm>
        </p:spPr>
        <p:txBody>
          <a:bodyPr/>
          <a:lstStyle/>
          <a:p>
            <a:pPr marL="0" indent="0">
              <a:spcBef>
                <a:spcPts val="0"/>
              </a:spcBef>
              <a:buNone/>
            </a:pPr>
            <a:br>
              <a:rPr lang="he-IL" b="0" dirty="0">
                <a:effectLst/>
              </a:rPr>
            </a:br>
            <a:r>
              <a:rPr lang="he-IL" sz="2400" b="1" i="0" u="none" strike="noStrike" dirty="0">
                <a:solidFill>
                  <a:srgbClr val="000000"/>
                </a:solidFill>
                <a:effectLst/>
                <a:latin typeface="David" panose="020E0502060401010101" pitchFamily="34" charset="-79"/>
                <a:cs typeface="David" panose="020E0502060401010101" pitchFamily="34" charset="-79"/>
              </a:rPr>
              <a:t>בצ'אט ישלחו שני קישורים אחד לפרופיל קריאות ואחד לטקסט </a:t>
            </a:r>
          </a:p>
          <a:p>
            <a:pPr>
              <a:spcBef>
                <a:spcPts val="0"/>
              </a:spcBef>
            </a:pPr>
            <a:r>
              <a:rPr lang="he-IL" sz="2800" i="0" u="none" strike="noStrike" dirty="0">
                <a:solidFill>
                  <a:srgbClr val="FF0000"/>
                </a:solidFill>
                <a:effectLst/>
                <a:latin typeface="David" panose="020E0502060401010101" pitchFamily="34" charset="-79"/>
                <a:cs typeface="David" panose="020E0502060401010101" pitchFamily="34" charset="-79"/>
              </a:rPr>
              <a:t>"</a:t>
            </a:r>
            <a:r>
              <a:rPr lang="he-IL" sz="2800" spc="-20" dirty="0">
                <a:solidFill>
                  <a:srgbClr val="FF0000"/>
                </a:solidFill>
                <a:effectLst/>
                <a:latin typeface="David" panose="020E0502060401010101" pitchFamily="34" charset="-79"/>
                <a:ea typeface="Times New Roman" panose="02020603050405020304" pitchFamily="18" charset="0"/>
                <a:cs typeface="David" panose="020E0502060401010101" pitchFamily="34" charset="-79"/>
              </a:rPr>
              <a:t> לצלם את הטבע – לשמור על הטבע"</a:t>
            </a:r>
            <a:endParaRPr lang="en-US" sz="2800" dirty="0">
              <a:solidFill>
                <a:srgbClr val="FF0000"/>
              </a:solidFill>
              <a:effectLst/>
              <a:latin typeface="David" panose="020E0502060401010101" pitchFamily="34" charset="-79"/>
              <a:ea typeface="Times New Roman" panose="02020603050405020304" pitchFamily="18" charset="0"/>
              <a:cs typeface="David" panose="020E0502060401010101" pitchFamily="34" charset="-79"/>
            </a:endParaRPr>
          </a:p>
          <a:p>
            <a:pPr algn="r" rtl="1">
              <a:spcBef>
                <a:spcPts val="0"/>
              </a:spcBef>
              <a:spcAft>
                <a:spcPts val="0"/>
              </a:spcAft>
            </a:pPr>
            <a:r>
              <a:rPr lang="he-IL" sz="2400" b="1" i="0" u="none" strike="noStrike" dirty="0">
                <a:solidFill>
                  <a:srgbClr val="000000"/>
                </a:solidFill>
                <a:effectLst/>
                <a:latin typeface="David" panose="020E0502060401010101" pitchFamily="34" charset="-79"/>
                <a:cs typeface="David" panose="020E0502060401010101" pitchFamily="34" charset="-79"/>
              </a:rPr>
              <a:t>א. ערכו פרופיל קריאות לטקסט.</a:t>
            </a:r>
            <a:endParaRPr lang="he-IL" sz="2400" b="0" dirty="0">
              <a:effectLst/>
              <a:latin typeface="David" panose="020E0502060401010101" pitchFamily="34" charset="-79"/>
              <a:cs typeface="David" panose="020E0502060401010101" pitchFamily="34" charset="-79"/>
            </a:endParaRPr>
          </a:p>
          <a:p>
            <a:pPr algn="r" rtl="1">
              <a:spcBef>
                <a:spcPts val="0"/>
              </a:spcBef>
              <a:spcAft>
                <a:spcPts val="0"/>
              </a:spcAft>
            </a:pPr>
            <a:r>
              <a:rPr lang="he-IL" sz="2400" b="1" i="0" u="none" strike="noStrike" dirty="0">
                <a:solidFill>
                  <a:srgbClr val="000000"/>
                </a:solidFill>
                <a:effectLst/>
                <a:latin typeface="David" panose="020E0502060401010101" pitchFamily="34" charset="-79"/>
                <a:cs typeface="David" panose="020E0502060401010101" pitchFamily="34" charset="-79"/>
              </a:rPr>
              <a:t>ב. לאחר מילוי הפרופיל ננסה למצוא כמה שיותר מיומנויות אותן ניתן להקנות בעזרת הטקסט.</a:t>
            </a:r>
            <a:endParaRPr lang="he-IL" dirty="0"/>
          </a:p>
        </p:txBody>
      </p:sp>
    </p:spTree>
    <p:extLst>
      <p:ext uri="{BB962C8B-B14F-4D97-AF65-F5344CB8AC3E}">
        <p14:creationId xmlns:p14="http://schemas.microsoft.com/office/powerpoint/2010/main" val="3332840318"/>
      </p:ext>
    </p:extLst>
  </p:cSld>
  <p:clrMapOvr>
    <a:masterClrMapping/>
  </p:clrMapOvr>
</p:sld>
</file>

<file path=ppt/theme/theme1.xml><?xml version="1.0" encoding="utf-8"?>
<a:theme xmlns:a="http://schemas.openxmlformats.org/drawingml/2006/main" name="תג">
  <a:themeElements>
    <a:clrScheme name="Badge">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docProps/app.xml><?xml version="1.0" encoding="utf-8"?>
<Properties xmlns="http://schemas.openxmlformats.org/officeDocument/2006/extended-properties" xmlns:vt="http://schemas.openxmlformats.org/officeDocument/2006/docPropsVTypes">
  <Template>TM10001106[[fn=תג]]</Template>
  <TotalTime>340</TotalTime>
  <Words>1243</Words>
  <Application>Microsoft Macintosh PowerPoint</Application>
  <PresentationFormat>מסך רחב</PresentationFormat>
  <Paragraphs>105</Paragraphs>
  <Slides>23</Slides>
  <Notes>0</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23</vt:i4>
      </vt:variant>
    </vt:vector>
  </HeadingPairs>
  <TitlesOfParts>
    <vt:vector size="31" baseType="lpstr">
      <vt:lpstr>Arial</vt:lpstr>
      <vt:lpstr>Calibri</vt:lpstr>
      <vt:lpstr>David</vt:lpstr>
      <vt:lpstr>Gill Sans MT</vt:lpstr>
      <vt:lpstr>Impact</vt:lpstr>
      <vt:lpstr>Source Sans Pro</vt:lpstr>
      <vt:lpstr>Times New Roman</vt:lpstr>
      <vt:lpstr>תג</vt:lpstr>
      <vt:lpstr>צמצום פערים בעברית בעזרת קריאה פעילה של טקסט והתייחסות לפרופיל הקריאות שלו.</vt:lpstr>
      <vt:lpstr>צמצום פערים אורייניים </vt:lpstr>
      <vt:lpstr> שאלות לדוגמה:</vt:lpstr>
      <vt:lpstr>   מהי השאלה הגדולה שיש לשאול בבואנו לצמצם פערים?</vt:lpstr>
      <vt:lpstr>מה בין הדחוף לחשוב ואיך אוחזים בשניהם?</vt:lpstr>
      <vt:lpstr>הפקת מידע מטקסט</vt:lpstr>
      <vt:lpstr>ניהול שיח קוגניטיבי</vt:lpstr>
      <vt:lpstr>     תרגול קריאה פעילה</vt:lpstr>
      <vt:lpstr>קראו את הטקסט שלפניכם ונסחו במשפט אחד מה הבנתם.</vt:lpstr>
      <vt:lpstr>סמנו פעלים מילות קישור ומילים מכלילות בפסקה הבאה:</vt:lpstr>
      <vt:lpstr>א. קראו את הפסקה הבאה, שימו לב למילים שסימנתם ונסחו במשפט אחד את מה שהבנתם. </vt:lpstr>
      <vt:lpstr>דיון</vt:lpstr>
      <vt:lpstr>פסקה ג:</vt:lpstr>
      <vt:lpstr>נקרא את הפסקה תוך מענה לשלוש השאלות שתחתיה.</vt:lpstr>
      <vt:lpstr>דיון</vt:lpstr>
      <vt:lpstr>סמנו את משפט המפתח ,קבעו את סוג המשפטים התומכים ונסחו את הרעיון המרכזי.(את מה שהבנתם...)</vt:lpstr>
      <vt:lpstr>משפט מפתח + משפטים תומכים מסוג נימוק</vt:lpstr>
      <vt:lpstr>דיון</vt:lpstr>
      <vt:lpstr>לסיכום</vt:lpstr>
      <vt:lpstr>קצת על פרופיל הקריאות של טקסט</vt:lpstr>
      <vt:lpstr>חלק ב' פרופיל קריאות כאמצעי לתיהלוך טקסט</vt:lpstr>
      <vt:lpstr>המשך:</vt:lpstr>
      <vt:lpstr>תרגול:</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צמצום פערים בעברית בעזרת קריאה פעילה של טקסט והתייחסות לפרופיל הקריאות שלו.</dc:title>
  <dc:creator>לוסי ביטון</dc:creator>
  <cp:lastModifiedBy>Microsoft Office User</cp:lastModifiedBy>
  <cp:revision>2</cp:revision>
  <dcterms:created xsi:type="dcterms:W3CDTF">2021-10-13T09:41:57Z</dcterms:created>
  <dcterms:modified xsi:type="dcterms:W3CDTF">2021-11-03T18:38:55Z</dcterms:modified>
</cp:coreProperties>
</file>