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80" r:id="rId5"/>
    <p:sldId id="281" r:id="rId6"/>
    <p:sldId id="283" r:id="rId7"/>
    <p:sldId id="282" r:id="rId8"/>
    <p:sldId id="287" r:id="rId9"/>
    <p:sldId id="290" r:id="rId10"/>
    <p:sldId id="289" r:id="rId11"/>
    <p:sldId id="285" r:id="rId12"/>
    <p:sldId id="291" r:id="rId13"/>
    <p:sldId id="300" r:id="rId14"/>
    <p:sldId id="292" r:id="rId15"/>
    <p:sldId id="293" r:id="rId16"/>
    <p:sldId id="296" r:id="rId17"/>
    <p:sldId id="302" r:id="rId18"/>
    <p:sldId id="297" r:id="rId19"/>
    <p:sldId id="298" r:id="rId20"/>
    <p:sldId id="299" r:id="rId21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ללא סגנון, ללא רשת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סגנון בהיר 1 - הדגשה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111915-BE36-4E01-A7E5-04B1672EAD32}" styleName="סגנון בהיר 2 - הדגשה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2"/>
    <p:restoredTop sz="94715"/>
  </p:normalViewPr>
  <p:slideViewPr>
    <p:cSldViewPr snapToGrid="0" snapToObjects="1">
      <p:cViewPr varScale="1">
        <p:scale>
          <a:sx n="122" d="100"/>
          <a:sy n="122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5138DDB-8EB6-0540-9368-9DDA643EF3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19065D14-47DF-9942-8AB5-E596ABAD47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EBBCAEC-07AF-5840-B2C8-B965CB38A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5146-D84C-0E43-8E59-D1C108FB2708}" type="datetimeFigureOut">
              <a:rPr lang="he-IL" smtClean="0"/>
              <a:t>כ"ה.שבט.תשפ"ג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5A5B6BD-7123-2D44-9EFB-33CCC75BB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840B78D-3049-3848-A9E2-3241F9DE4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7141-4D6C-3041-816F-EDBBB95821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28719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ABEA53A-A2F5-BA44-A223-64222F49F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E25E8DD-3F52-AA4B-82A4-46F790BAD4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3F43F34-834B-0D40-A6F1-CE511F8B4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5146-D84C-0E43-8E59-D1C108FB2708}" type="datetimeFigureOut">
              <a:rPr lang="he-IL" smtClean="0"/>
              <a:t>כ"ה.שבט.תשפ"ג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75D3AEC-C34C-1548-A2BF-A5277FFAC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AD28619-C5DB-C74F-BBF3-3E2286439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7141-4D6C-3041-816F-EDBBB95821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55975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9F7A51F-4147-6D40-ACFF-6BEEAB9E3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C9AE3B9-9C62-274D-BCD0-112E54756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A00B1D8-CB42-6C41-AB2D-FA9250851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5146-D84C-0E43-8E59-D1C108FB2708}" type="datetimeFigureOut">
              <a:rPr lang="he-IL" smtClean="0"/>
              <a:t>כ"ה.שבט.תשפ"ג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70DF4B0-2277-DE47-9E76-A4BE83466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EC2233F-0AD2-D347-B97C-5BEFE313A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7141-4D6C-3041-816F-EDBBB95821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4964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7BDF4E4-B393-974D-AFC4-C4D9C9A67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88339C2-9C1A-FA4F-89F3-91C806969D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A37B81CA-0A82-E941-9BEF-66B7998E19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C58FB9B8-C9A9-7F45-96D4-1417F9740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5146-D84C-0E43-8E59-D1C108FB2708}" type="datetimeFigureOut">
              <a:rPr lang="he-IL" smtClean="0"/>
              <a:t>כ"ה.שבט.תשפ"ג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D4B076A-8C0B-834C-875C-AE6229845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0F1CAAA1-BD0D-834C-B34C-BFFEC56E3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7141-4D6C-3041-816F-EDBBB95821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82449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517D6FF-B71B-7D4E-A4FC-1CB27D058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C2C43F8-B173-5445-96AF-55A9952DED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7389F350-8C1F-C24C-ACB0-0A0962B14F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7BFA714E-5249-5144-9013-E5132FAB27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F379AF5A-E54F-8C4E-8A62-0CBD570105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991CE94D-6BA8-334A-BF06-AD3CAEF4A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5146-D84C-0E43-8E59-D1C108FB2708}" type="datetimeFigureOut">
              <a:rPr lang="he-IL" smtClean="0"/>
              <a:t>כ"ה.שבט.תשפ"ג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095738A2-4D82-F944-9D77-99BA90B34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D8257E40-322D-FB4C-85F4-5CD403800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7141-4D6C-3041-816F-EDBBB95821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02637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DEBF155-C100-6943-8AA1-3F81B0EB3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2931FA2D-6823-6F44-BCEA-126B9E69D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5146-D84C-0E43-8E59-D1C108FB2708}" type="datetimeFigureOut">
              <a:rPr lang="he-IL" smtClean="0"/>
              <a:t>כ"ה.שבט.תשפ"ג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74A80B67-2AC6-5743-961A-901639795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3504CEDC-7E90-544A-8B21-CEE1AB97F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7141-4D6C-3041-816F-EDBBB95821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43187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186BE3A0-BD5E-5E44-B7A9-9ED900780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5146-D84C-0E43-8E59-D1C108FB2708}" type="datetimeFigureOut">
              <a:rPr lang="he-IL" smtClean="0"/>
              <a:t>כ"ה.שבט.תשפ"ג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CEC36274-E6FE-A749-AC55-E1EFF035B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63F5739-D16F-FC46-8B53-7394E0E4C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7141-4D6C-3041-816F-EDBBB95821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09523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4451D60-B3AD-A14B-8D3A-35400A2B3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1BD6A29-7332-D248-8208-4CADF3A6B9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F1462548-6AC1-F84E-8443-989E868189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85FB8F79-B575-0C47-A39F-F65016796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5146-D84C-0E43-8E59-D1C108FB2708}" type="datetimeFigureOut">
              <a:rPr lang="he-IL" smtClean="0"/>
              <a:t>כ"ה.שבט.תשפ"ג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CAA4F8C3-150E-9943-88F6-89E23B567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57DBABA-D51D-FC44-B6AA-ADBABB884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7141-4D6C-3041-816F-EDBBB95821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0980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F78BD0B-6731-5B46-A089-D6A763368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E8C9D432-E0EE-F640-8FAF-8EAC205A43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05D4DF2F-CF72-3144-AD1D-5B3870F429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79EAB4E2-4134-7047-92B7-9CE71A8D8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5146-D84C-0E43-8E59-D1C108FB2708}" type="datetimeFigureOut">
              <a:rPr lang="he-IL" smtClean="0"/>
              <a:t>כ"ה.שבט.תשפ"ג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CFAA0349-F32D-804A-883E-841E47EF6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581B2A21-E490-5D45-8848-74BFC4E50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7141-4D6C-3041-816F-EDBBB95821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22555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1C97634-F413-8B48-A3FC-6F3E15027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291DE161-1F2C-5049-8055-614D17C044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C2C2264-5282-6E42-B826-BFFCF402A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5146-D84C-0E43-8E59-D1C108FB2708}" type="datetimeFigureOut">
              <a:rPr lang="he-IL" smtClean="0"/>
              <a:t>כ"ה.שבט.תשפ"ג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C5D9FDB-942C-2345-B1F5-472DD6CB6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9695DE5-AC40-B744-AF85-CCAA75E89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7141-4D6C-3041-816F-EDBBB95821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32658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8562C7B1-685E-C442-BAE1-1DB42F88CF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92200AE9-C50B-3E41-A083-8197F567F1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2E4367C-525F-6A4E-BD77-70CB27CF3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5146-D84C-0E43-8E59-D1C108FB2708}" type="datetimeFigureOut">
              <a:rPr lang="he-IL" smtClean="0"/>
              <a:t>כ"ה.שבט.תשפ"ג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493897B-5E9C-CD47-ADD1-D7F2E8825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5A07840-720F-8546-A65C-6AEC6A39B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7141-4D6C-3041-816F-EDBBB95821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43542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0B91D3B2-6C82-7742-8B6A-20EDD291C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67C2A1C4-656F-4A47-840E-67261F6B43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r>
              <a:rPr lang="he-IL" dirty="0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02F7E8CA-76D1-194E-B3B3-CCEAD2B328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5C5146-D84C-0E43-8E59-D1C108FB2708}" type="datetimeFigureOut">
              <a:rPr lang="he-IL" smtClean="0"/>
              <a:t>כ"ה.שבט.תשפ"ג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E756710-BC6C-D941-BDAC-C3A2A65841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67E1958-8A06-C541-BDFA-A4539FC122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D57141-4D6C-3041-816F-EDBBB95821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1888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n-cs"/>
        </a:defRPr>
      </a:lvl1pPr>
    </p:titleStyle>
    <p:bodyStyle>
      <a:lvl1pPr marL="0" indent="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16DNjGBMy5I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A05A107-1D75-C140-8EAF-62AE0DF4F1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879724" cy="2387600"/>
          </a:xfrm>
        </p:spPr>
        <p:txBody>
          <a:bodyPr/>
          <a:lstStyle/>
          <a:p>
            <a:r>
              <a:rPr lang="he-IL" dirty="0"/>
              <a:t>מצגת על הסיכום הבורר והממזג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7B93EB6F-268C-E949-8BD2-F3C568FCAA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/>
              <a:t>רותי נחמני </a:t>
            </a:r>
            <a:r>
              <a:rPr lang="he-IL" err="1"/>
              <a:t>תשפ</a:t>
            </a:r>
            <a:r>
              <a:rPr lang="he-IL"/>
              <a:t>״ב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719111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600EB65-CDF7-BE41-BF03-1C64A9518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עליכם לספר לי במשפט או שניים ...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191547E-E959-C044-8E73-19E25E019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על מה </a:t>
            </a:r>
            <a:r>
              <a:rPr lang="he-IL" dirty="0">
                <a:hlinkClick r:id="rId2"/>
              </a:rPr>
              <a:t>הסרטון</a:t>
            </a:r>
            <a:endParaRPr lang="he-IL" dirty="0"/>
          </a:p>
          <a:p>
            <a:r>
              <a:rPr lang="he-IL" dirty="0"/>
              <a:t>על מה הסרט שראיתם אחרון</a:t>
            </a:r>
          </a:p>
          <a:p>
            <a:r>
              <a:rPr lang="he-IL" dirty="0"/>
              <a:t>שיחה שניהלתם</a:t>
            </a:r>
          </a:p>
          <a:p>
            <a:endParaRPr lang="he-IL" dirty="0"/>
          </a:p>
          <a:p>
            <a:endParaRPr lang="he-IL" dirty="0"/>
          </a:p>
          <a:p>
            <a:endParaRPr lang="he-IL" dirty="0"/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65909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CE9979A-CA85-314D-B320-E79495A4F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מה זה סיכום?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0C0A697-77E5-0C46-AB06-A9350701C6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he-IL" dirty="0"/>
              <a:t>סיכום הוא למסור בקיצור על מה מדובר </a:t>
            </a:r>
          </a:p>
          <a:p>
            <a:pPr algn="ctr"/>
            <a:endParaRPr lang="he-IL" dirty="0"/>
          </a:p>
          <a:p>
            <a:pPr algn="ctr"/>
            <a:endParaRPr lang="he-IL" dirty="0"/>
          </a:p>
          <a:p>
            <a:pPr algn="ctr"/>
            <a:endParaRPr lang="he-IL" dirty="0"/>
          </a:p>
          <a:p>
            <a:endParaRPr lang="he-IL" dirty="0"/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667993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A1D70DCA-AF91-5947-A605-C9C3A1788E9B}"/>
              </a:ext>
            </a:extLst>
          </p:cNvPr>
          <p:cNvCxnSpPr>
            <a:cxnSpLocks/>
          </p:cNvCxnSpPr>
          <p:nvPr/>
        </p:nvCxnSpPr>
        <p:spPr>
          <a:xfrm>
            <a:off x="2079675" y="5098433"/>
            <a:ext cx="1149" cy="200558"/>
          </a:xfrm>
          <a:prstGeom prst="line">
            <a:avLst/>
          </a:prstGeom>
          <a:ln w="190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E40BD996-5735-E04C-B30A-D1B623CC80DA}"/>
              </a:ext>
            </a:extLst>
          </p:cNvPr>
          <p:cNvCxnSpPr>
            <a:cxnSpLocks/>
            <a:endCxn id="14" idx="8"/>
          </p:cNvCxnSpPr>
          <p:nvPr/>
        </p:nvCxnSpPr>
        <p:spPr>
          <a:xfrm>
            <a:off x="4292777" y="4566251"/>
            <a:ext cx="1" cy="453843"/>
          </a:xfrm>
          <a:prstGeom prst="line">
            <a:avLst/>
          </a:prstGeom>
          <a:ln w="190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E1771045-ACA3-3B4C-878F-B0877BFD326F}"/>
              </a:ext>
            </a:extLst>
          </p:cNvPr>
          <p:cNvCxnSpPr>
            <a:cxnSpLocks/>
          </p:cNvCxnSpPr>
          <p:nvPr/>
        </p:nvCxnSpPr>
        <p:spPr>
          <a:xfrm>
            <a:off x="6308555" y="3680703"/>
            <a:ext cx="0" cy="716157"/>
          </a:xfrm>
          <a:prstGeom prst="line">
            <a:avLst/>
          </a:prstGeom>
          <a:ln w="190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CCE2355B-EA71-DE46-A0BD-3CC9F6565B15}"/>
              </a:ext>
            </a:extLst>
          </p:cNvPr>
          <p:cNvCxnSpPr>
            <a:cxnSpLocks/>
            <a:endCxn id="16" idx="8"/>
          </p:cNvCxnSpPr>
          <p:nvPr/>
        </p:nvCxnSpPr>
        <p:spPr>
          <a:xfrm flipH="1">
            <a:off x="8454247" y="2666590"/>
            <a:ext cx="10504" cy="850493"/>
          </a:xfrm>
          <a:prstGeom prst="line">
            <a:avLst/>
          </a:prstGeom>
          <a:ln w="190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6">
            <a:extLst>
              <a:ext uri="{FF2B5EF4-FFF2-40B4-BE49-F238E27FC236}">
                <a16:creationId xmlns:a16="http://schemas.microsoft.com/office/drawing/2014/main" id="{B48A0EA4-E074-3042-8E12-AFB03C7F4964}"/>
              </a:ext>
            </a:extLst>
          </p:cNvPr>
          <p:cNvSpPr/>
          <p:nvPr/>
        </p:nvSpPr>
        <p:spPr>
          <a:xfrm>
            <a:off x="10129739" y="1143482"/>
            <a:ext cx="1197051" cy="3405267"/>
          </a:xfrm>
          <a:custGeom>
            <a:avLst/>
            <a:gdLst>
              <a:gd name="connsiteX0" fmla="*/ 598476 w 1197051"/>
              <a:gd name="connsiteY0" fmla="*/ 0 h 3405267"/>
              <a:gd name="connsiteX1" fmla="*/ 314867 w 1197051"/>
              <a:gd name="connsiteY1" fmla="*/ 0 h 3405267"/>
              <a:gd name="connsiteX2" fmla="*/ 314867 w 1197051"/>
              <a:gd name="connsiteY2" fmla="*/ 203018 h 3405267"/>
              <a:gd name="connsiteX3" fmla="*/ 0 w 1197051"/>
              <a:gd name="connsiteY3" fmla="*/ 1702534 h 3405267"/>
              <a:gd name="connsiteX4" fmla="*/ 314867 w 1197051"/>
              <a:gd name="connsiteY4" fmla="*/ 3202150 h 3405267"/>
              <a:gd name="connsiteX5" fmla="*/ 314867 w 1197051"/>
              <a:gd name="connsiteY5" fmla="*/ 3405267 h 3405267"/>
              <a:gd name="connsiteX6" fmla="*/ 598476 w 1197051"/>
              <a:gd name="connsiteY6" fmla="*/ 3405267 h 3405267"/>
              <a:gd name="connsiteX7" fmla="*/ 1197051 w 1197051"/>
              <a:gd name="connsiteY7" fmla="*/ 1702634 h 3405267"/>
              <a:gd name="connsiteX8" fmla="*/ 598476 w 1197051"/>
              <a:gd name="connsiteY8" fmla="*/ 0 h 3405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7051" h="3405267">
                <a:moveTo>
                  <a:pt x="598476" y="0"/>
                </a:moveTo>
                <a:lnTo>
                  <a:pt x="314867" y="0"/>
                </a:lnTo>
                <a:lnTo>
                  <a:pt x="314867" y="203018"/>
                </a:lnTo>
                <a:cubicBezTo>
                  <a:pt x="127425" y="490518"/>
                  <a:pt x="0" y="1054235"/>
                  <a:pt x="0" y="1702534"/>
                </a:cubicBezTo>
                <a:cubicBezTo>
                  <a:pt x="0" y="2350833"/>
                  <a:pt x="127425" y="2914649"/>
                  <a:pt x="314867" y="3202150"/>
                </a:cubicBezTo>
                <a:lnTo>
                  <a:pt x="314867" y="3405267"/>
                </a:lnTo>
                <a:lnTo>
                  <a:pt x="598476" y="3405267"/>
                </a:lnTo>
                <a:cubicBezTo>
                  <a:pt x="929021" y="3405267"/>
                  <a:pt x="1197051" y="2643027"/>
                  <a:pt x="1197051" y="1702634"/>
                </a:cubicBezTo>
                <a:cubicBezTo>
                  <a:pt x="1197051" y="762241"/>
                  <a:pt x="929021" y="0"/>
                  <a:pt x="598476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98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A83E740E-9EB4-9D45-89F3-35A41BE5469A}"/>
              </a:ext>
            </a:extLst>
          </p:cNvPr>
          <p:cNvSpPr/>
          <p:nvPr/>
        </p:nvSpPr>
        <p:spPr>
          <a:xfrm>
            <a:off x="9846130" y="1143482"/>
            <a:ext cx="1196951" cy="3405067"/>
          </a:xfrm>
          <a:custGeom>
            <a:avLst/>
            <a:gdLst>
              <a:gd name="connsiteX0" fmla="*/ 1196952 w 1196951"/>
              <a:gd name="connsiteY0" fmla="*/ 1702534 h 3405067"/>
              <a:gd name="connsiteX1" fmla="*/ 598476 w 1196951"/>
              <a:gd name="connsiteY1" fmla="*/ 3405068 h 3405067"/>
              <a:gd name="connsiteX2" fmla="*/ 0 w 1196951"/>
              <a:gd name="connsiteY2" fmla="*/ 1702534 h 3405067"/>
              <a:gd name="connsiteX3" fmla="*/ 598476 w 1196951"/>
              <a:gd name="connsiteY3" fmla="*/ 0 h 3405067"/>
              <a:gd name="connsiteX4" fmla="*/ 1196952 w 1196951"/>
              <a:gd name="connsiteY4" fmla="*/ 1702534 h 3405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6951" h="3405067">
                <a:moveTo>
                  <a:pt x="1196952" y="1702534"/>
                </a:moveTo>
                <a:cubicBezTo>
                  <a:pt x="1196952" y="2642817"/>
                  <a:pt x="929005" y="3405068"/>
                  <a:pt x="598476" y="3405068"/>
                </a:cubicBezTo>
                <a:cubicBezTo>
                  <a:pt x="267947" y="3405068"/>
                  <a:pt x="0" y="2642818"/>
                  <a:pt x="0" y="1702534"/>
                </a:cubicBezTo>
                <a:cubicBezTo>
                  <a:pt x="0" y="762250"/>
                  <a:pt x="267947" y="0"/>
                  <a:pt x="598476" y="0"/>
                </a:cubicBezTo>
                <a:cubicBezTo>
                  <a:pt x="929005" y="0"/>
                  <a:pt x="1196952" y="762250"/>
                  <a:pt x="1196952" y="1702534"/>
                </a:cubicBezTo>
                <a:close/>
              </a:path>
            </a:pathLst>
          </a:custGeom>
          <a:solidFill>
            <a:schemeClr val="bg1"/>
          </a:solidFill>
          <a:ln w="998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063DF1DF-B247-BF4A-86EB-488C424A61A0}"/>
              </a:ext>
            </a:extLst>
          </p:cNvPr>
          <p:cNvSpPr/>
          <p:nvPr/>
        </p:nvSpPr>
        <p:spPr>
          <a:xfrm>
            <a:off x="9919028" y="1486904"/>
            <a:ext cx="967187" cy="2718222"/>
          </a:xfrm>
          <a:custGeom>
            <a:avLst/>
            <a:gdLst>
              <a:gd name="connsiteX0" fmla="*/ 955484 w 955484"/>
              <a:gd name="connsiteY0" fmla="*/ 1359111 h 2718222"/>
              <a:gd name="connsiteX1" fmla="*/ 477742 w 955484"/>
              <a:gd name="connsiteY1" fmla="*/ 2718222 h 2718222"/>
              <a:gd name="connsiteX2" fmla="*/ -1 w 955484"/>
              <a:gd name="connsiteY2" fmla="*/ 1359111 h 2718222"/>
              <a:gd name="connsiteX3" fmla="*/ 477742 w 955484"/>
              <a:gd name="connsiteY3" fmla="*/ 0 h 2718222"/>
              <a:gd name="connsiteX4" fmla="*/ 955484 w 955484"/>
              <a:gd name="connsiteY4" fmla="*/ 1359111 h 2718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5484" h="2718222">
                <a:moveTo>
                  <a:pt x="955484" y="1359111"/>
                </a:moveTo>
                <a:cubicBezTo>
                  <a:pt x="955484" y="2109728"/>
                  <a:pt x="741592" y="2718222"/>
                  <a:pt x="477742" y="2718222"/>
                </a:cubicBezTo>
                <a:cubicBezTo>
                  <a:pt x="213892" y="2718222"/>
                  <a:pt x="-1" y="2109727"/>
                  <a:pt x="-1" y="1359111"/>
                </a:cubicBezTo>
                <a:cubicBezTo>
                  <a:pt x="-1" y="608495"/>
                  <a:pt x="213892" y="0"/>
                  <a:pt x="477742" y="0"/>
                </a:cubicBezTo>
                <a:cubicBezTo>
                  <a:pt x="741592" y="0"/>
                  <a:pt x="955484" y="608495"/>
                  <a:pt x="955484" y="1359111"/>
                </a:cubicBezTo>
                <a:close/>
              </a:path>
            </a:pathLst>
          </a:custGeom>
          <a:solidFill>
            <a:schemeClr val="accent1"/>
          </a:solidFill>
          <a:ln w="998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A397E075-1C02-7E4B-BFFD-E830F4D98A90}"/>
              </a:ext>
            </a:extLst>
          </p:cNvPr>
          <p:cNvSpPr/>
          <p:nvPr/>
        </p:nvSpPr>
        <p:spPr>
          <a:xfrm>
            <a:off x="10003912" y="1878660"/>
            <a:ext cx="680163" cy="1934810"/>
          </a:xfrm>
          <a:custGeom>
            <a:avLst/>
            <a:gdLst>
              <a:gd name="connsiteX0" fmla="*/ 680163 w 680163"/>
              <a:gd name="connsiteY0" fmla="*/ 967356 h 1934810"/>
              <a:gd name="connsiteX1" fmla="*/ 340631 w 680163"/>
              <a:gd name="connsiteY1" fmla="*/ 1934811 h 1934810"/>
              <a:gd name="connsiteX2" fmla="*/ 0 w 680163"/>
              <a:gd name="connsiteY2" fmla="*/ 967356 h 1934810"/>
              <a:gd name="connsiteX3" fmla="*/ 340132 w 680163"/>
              <a:gd name="connsiteY3" fmla="*/ 0 h 1934810"/>
              <a:gd name="connsiteX4" fmla="*/ 680163 w 680163"/>
              <a:gd name="connsiteY4" fmla="*/ 967356 h 193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163" h="1934810">
                <a:moveTo>
                  <a:pt x="680163" y="967356"/>
                </a:moveTo>
                <a:cubicBezTo>
                  <a:pt x="680163" y="1501713"/>
                  <a:pt x="527973" y="1934811"/>
                  <a:pt x="340631" y="1934811"/>
                </a:cubicBezTo>
                <a:cubicBezTo>
                  <a:pt x="153289" y="1934811"/>
                  <a:pt x="0" y="1501713"/>
                  <a:pt x="0" y="967356"/>
                </a:cubicBezTo>
                <a:cubicBezTo>
                  <a:pt x="0" y="432998"/>
                  <a:pt x="152190" y="0"/>
                  <a:pt x="340132" y="0"/>
                </a:cubicBezTo>
                <a:cubicBezTo>
                  <a:pt x="528073" y="0"/>
                  <a:pt x="680163" y="433198"/>
                  <a:pt x="680163" y="967356"/>
                </a:cubicBezTo>
                <a:close/>
              </a:path>
            </a:pathLst>
          </a:custGeom>
          <a:solidFill>
            <a:schemeClr val="bg1"/>
          </a:solidFill>
          <a:ln w="998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EEF718A-D5D0-D34A-A925-0F115228EAF8}"/>
              </a:ext>
            </a:extLst>
          </p:cNvPr>
          <p:cNvSpPr/>
          <p:nvPr/>
        </p:nvSpPr>
        <p:spPr>
          <a:xfrm>
            <a:off x="10087697" y="2206904"/>
            <a:ext cx="449081" cy="1278223"/>
          </a:xfrm>
          <a:custGeom>
            <a:avLst/>
            <a:gdLst>
              <a:gd name="connsiteX0" fmla="*/ 449081 w 449081"/>
              <a:gd name="connsiteY0" fmla="*/ 639112 h 1278223"/>
              <a:gd name="connsiteX1" fmla="*/ 224491 w 449081"/>
              <a:gd name="connsiteY1" fmla="*/ 1278224 h 1278223"/>
              <a:gd name="connsiteX2" fmla="*/ 0 w 449081"/>
              <a:gd name="connsiteY2" fmla="*/ 639112 h 1278223"/>
              <a:gd name="connsiteX3" fmla="*/ 224491 w 449081"/>
              <a:gd name="connsiteY3" fmla="*/ 0 h 1278223"/>
              <a:gd name="connsiteX4" fmla="*/ 449081 w 449081"/>
              <a:gd name="connsiteY4" fmla="*/ 639112 h 1278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081" h="1278223">
                <a:moveTo>
                  <a:pt x="449081" y="639112"/>
                </a:moveTo>
                <a:cubicBezTo>
                  <a:pt x="449081" y="991922"/>
                  <a:pt x="348520" y="1278224"/>
                  <a:pt x="224491" y="1278224"/>
                </a:cubicBezTo>
                <a:cubicBezTo>
                  <a:pt x="100462" y="1278224"/>
                  <a:pt x="0" y="992221"/>
                  <a:pt x="0" y="639112"/>
                </a:cubicBezTo>
                <a:cubicBezTo>
                  <a:pt x="0" y="286003"/>
                  <a:pt x="100561" y="0"/>
                  <a:pt x="224491" y="0"/>
                </a:cubicBezTo>
                <a:cubicBezTo>
                  <a:pt x="348420" y="0"/>
                  <a:pt x="449081" y="286402"/>
                  <a:pt x="449081" y="639112"/>
                </a:cubicBezTo>
                <a:close/>
              </a:path>
            </a:pathLst>
          </a:custGeom>
          <a:solidFill>
            <a:schemeClr val="accent1"/>
          </a:solidFill>
          <a:ln w="998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1568311A-7A05-7B42-8FE1-17D4869EEA3D}"/>
              </a:ext>
            </a:extLst>
          </p:cNvPr>
          <p:cNvSpPr/>
          <p:nvPr/>
        </p:nvSpPr>
        <p:spPr>
          <a:xfrm>
            <a:off x="10180669" y="2560013"/>
            <a:ext cx="201222" cy="572104"/>
          </a:xfrm>
          <a:custGeom>
            <a:avLst/>
            <a:gdLst>
              <a:gd name="connsiteX0" fmla="*/ 201223 w 201222"/>
              <a:gd name="connsiteY0" fmla="*/ 286003 h 572104"/>
              <a:gd name="connsiteX1" fmla="*/ 100661 w 201222"/>
              <a:gd name="connsiteY1" fmla="*/ 572105 h 572104"/>
              <a:gd name="connsiteX2" fmla="*/ 0 w 201222"/>
              <a:gd name="connsiteY2" fmla="*/ 286003 h 572104"/>
              <a:gd name="connsiteX3" fmla="*/ 100661 w 201222"/>
              <a:gd name="connsiteY3" fmla="*/ 0 h 572104"/>
              <a:gd name="connsiteX4" fmla="*/ 201223 w 201222"/>
              <a:gd name="connsiteY4" fmla="*/ 286003 h 57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222" h="572104">
                <a:moveTo>
                  <a:pt x="201223" y="286003"/>
                </a:moveTo>
                <a:cubicBezTo>
                  <a:pt x="201223" y="444083"/>
                  <a:pt x="156184" y="572105"/>
                  <a:pt x="100661" y="572105"/>
                </a:cubicBezTo>
                <a:cubicBezTo>
                  <a:pt x="45137" y="572105"/>
                  <a:pt x="0" y="444083"/>
                  <a:pt x="0" y="286003"/>
                </a:cubicBezTo>
                <a:cubicBezTo>
                  <a:pt x="0" y="127922"/>
                  <a:pt x="45037" y="0"/>
                  <a:pt x="100661" y="0"/>
                </a:cubicBezTo>
                <a:cubicBezTo>
                  <a:pt x="156284" y="0"/>
                  <a:pt x="201223" y="128022"/>
                  <a:pt x="201223" y="286003"/>
                </a:cubicBezTo>
                <a:close/>
              </a:path>
            </a:pathLst>
          </a:custGeom>
          <a:solidFill>
            <a:schemeClr val="bg1"/>
          </a:solidFill>
          <a:ln w="998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208FC70C-C797-B04C-A843-4B80CB48710B}"/>
              </a:ext>
            </a:extLst>
          </p:cNvPr>
          <p:cNvSpPr/>
          <p:nvPr/>
        </p:nvSpPr>
        <p:spPr>
          <a:xfrm>
            <a:off x="1598488" y="5277736"/>
            <a:ext cx="964871" cy="964859"/>
          </a:xfrm>
          <a:custGeom>
            <a:avLst/>
            <a:gdLst>
              <a:gd name="connsiteX0" fmla="*/ 482535 w 964871"/>
              <a:gd name="connsiteY0" fmla="*/ 0 h 964859"/>
              <a:gd name="connsiteX1" fmla="*/ 0 w 964871"/>
              <a:gd name="connsiteY1" fmla="*/ 482330 h 964859"/>
              <a:gd name="connsiteX2" fmla="*/ 482336 w 964871"/>
              <a:gd name="connsiteY2" fmla="*/ 964859 h 964859"/>
              <a:gd name="connsiteX3" fmla="*/ 964871 w 964871"/>
              <a:gd name="connsiteY3" fmla="*/ 482529 h 964859"/>
              <a:gd name="connsiteX4" fmla="*/ 964871 w 964871"/>
              <a:gd name="connsiteY4" fmla="*/ 482430 h 964859"/>
              <a:gd name="connsiteX5" fmla="*/ 482535 w 964871"/>
              <a:gd name="connsiteY5" fmla="*/ 0 h 964859"/>
              <a:gd name="connsiteX6" fmla="*/ 482535 w 964871"/>
              <a:gd name="connsiteY6" fmla="*/ 914828 h 964859"/>
              <a:gd name="connsiteX7" fmla="*/ 49931 w 964871"/>
              <a:gd name="connsiteY7" fmla="*/ 482430 h 964859"/>
              <a:gd name="connsiteX8" fmla="*/ 482336 w 964871"/>
              <a:gd name="connsiteY8" fmla="*/ 49831 h 964859"/>
              <a:gd name="connsiteX9" fmla="*/ 914940 w 964871"/>
              <a:gd name="connsiteY9" fmla="*/ 482230 h 964859"/>
              <a:gd name="connsiteX10" fmla="*/ 914940 w 964871"/>
              <a:gd name="connsiteY10" fmla="*/ 482430 h 964859"/>
              <a:gd name="connsiteX11" fmla="*/ 482535 w 964871"/>
              <a:gd name="connsiteY11" fmla="*/ 915028 h 964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64871" h="964859">
                <a:moveTo>
                  <a:pt x="482535" y="0"/>
                </a:moveTo>
                <a:cubicBezTo>
                  <a:pt x="216093" y="-60"/>
                  <a:pt x="55" y="215890"/>
                  <a:pt x="0" y="482330"/>
                </a:cubicBezTo>
                <a:cubicBezTo>
                  <a:pt x="-55" y="748769"/>
                  <a:pt x="215894" y="964799"/>
                  <a:pt x="482336" y="964859"/>
                </a:cubicBezTo>
                <a:cubicBezTo>
                  <a:pt x="748779" y="964919"/>
                  <a:pt x="964811" y="748969"/>
                  <a:pt x="964871" y="482529"/>
                </a:cubicBezTo>
                <a:cubicBezTo>
                  <a:pt x="964871" y="482499"/>
                  <a:pt x="964871" y="482459"/>
                  <a:pt x="964871" y="482430"/>
                </a:cubicBezTo>
                <a:cubicBezTo>
                  <a:pt x="964871" y="216030"/>
                  <a:pt x="748939" y="60"/>
                  <a:pt x="482535" y="0"/>
                </a:cubicBezTo>
                <a:close/>
                <a:moveTo>
                  <a:pt x="482535" y="914828"/>
                </a:moveTo>
                <a:cubicBezTo>
                  <a:pt x="243669" y="914889"/>
                  <a:pt x="49986" y="721288"/>
                  <a:pt x="49931" y="482430"/>
                </a:cubicBezTo>
                <a:cubicBezTo>
                  <a:pt x="49876" y="243571"/>
                  <a:pt x="243470" y="49891"/>
                  <a:pt x="482336" y="49831"/>
                </a:cubicBezTo>
                <a:cubicBezTo>
                  <a:pt x="721197" y="49771"/>
                  <a:pt x="914880" y="243372"/>
                  <a:pt x="914940" y="482230"/>
                </a:cubicBezTo>
                <a:cubicBezTo>
                  <a:pt x="914940" y="482300"/>
                  <a:pt x="914940" y="482360"/>
                  <a:pt x="914940" y="482430"/>
                </a:cubicBezTo>
                <a:cubicBezTo>
                  <a:pt x="914770" y="721198"/>
                  <a:pt x="721307" y="914749"/>
                  <a:pt x="482535" y="915028"/>
                </a:cubicBezTo>
                <a:close/>
              </a:path>
            </a:pathLst>
          </a:custGeom>
          <a:solidFill>
            <a:schemeClr val="accent1"/>
          </a:solidFill>
          <a:ln w="9982" cap="flat">
            <a:noFill/>
            <a:prstDash val="solid"/>
            <a:miter/>
          </a:ln>
          <a:effectLst>
            <a:outerShdw blurRad="127000" dist="38100" dir="2700000" algn="tl" rotWithShape="0">
              <a:prstClr val="black">
                <a:alpha val="23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8E93A6CB-7AE8-D54B-BFC6-9D51A6EF3C64}"/>
              </a:ext>
            </a:extLst>
          </p:cNvPr>
          <p:cNvSpPr/>
          <p:nvPr/>
        </p:nvSpPr>
        <p:spPr>
          <a:xfrm>
            <a:off x="3810342" y="4970263"/>
            <a:ext cx="964871" cy="964858"/>
          </a:xfrm>
          <a:custGeom>
            <a:avLst/>
            <a:gdLst>
              <a:gd name="connsiteX0" fmla="*/ 482436 w 964871"/>
              <a:gd name="connsiteY0" fmla="*/ 0 h 964858"/>
              <a:gd name="connsiteX1" fmla="*/ 0 w 964871"/>
              <a:gd name="connsiteY1" fmla="*/ 482430 h 964858"/>
              <a:gd name="connsiteX2" fmla="*/ 482436 w 964871"/>
              <a:gd name="connsiteY2" fmla="*/ 964859 h 964858"/>
              <a:gd name="connsiteX3" fmla="*/ 964871 w 964871"/>
              <a:gd name="connsiteY3" fmla="*/ 482430 h 964858"/>
              <a:gd name="connsiteX4" fmla="*/ 482635 w 964871"/>
              <a:gd name="connsiteY4" fmla="*/ 0 h 964858"/>
              <a:gd name="connsiteX5" fmla="*/ 482436 w 964871"/>
              <a:gd name="connsiteY5" fmla="*/ 0 h 964858"/>
              <a:gd name="connsiteX6" fmla="*/ 482436 w 964871"/>
              <a:gd name="connsiteY6" fmla="*/ 914829 h 964858"/>
              <a:gd name="connsiteX7" fmla="*/ 49931 w 964871"/>
              <a:gd name="connsiteY7" fmla="*/ 482330 h 964858"/>
              <a:gd name="connsiteX8" fmla="*/ 482436 w 964871"/>
              <a:gd name="connsiteY8" fmla="*/ 49831 h 964858"/>
              <a:gd name="connsiteX9" fmla="*/ 914940 w 964871"/>
              <a:gd name="connsiteY9" fmla="*/ 482330 h 964858"/>
              <a:gd name="connsiteX10" fmla="*/ 914940 w 964871"/>
              <a:gd name="connsiteY10" fmla="*/ 482430 h 964858"/>
              <a:gd name="connsiteX11" fmla="*/ 482436 w 964871"/>
              <a:gd name="connsiteY11" fmla="*/ 914829 h 964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64871" h="964858">
                <a:moveTo>
                  <a:pt x="482436" y="0"/>
                </a:moveTo>
                <a:cubicBezTo>
                  <a:pt x="215993" y="0"/>
                  <a:pt x="0" y="215990"/>
                  <a:pt x="0" y="482430"/>
                </a:cubicBezTo>
                <a:cubicBezTo>
                  <a:pt x="0" y="748869"/>
                  <a:pt x="215993" y="964859"/>
                  <a:pt x="482436" y="964859"/>
                </a:cubicBezTo>
                <a:cubicBezTo>
                  <a:pt x="748879" y="964859"/>
                  <a:pt x="964871" y="748869"/>
                  <a:pt x="964871" y="482430"/>
                </a:cubicBezTo>
                <a:cubicBezTo>
                  <a:pt x="964931" y="216050"/>
                  <a:pt x="749019" y="60"/>
                  <a:pt x="482635" y="0"/>
                </a:cubicBezTo>
                <a:cubicBezTo>
                  <a:pt x="482565" y="0"/>
                  <a:pt x="482506" y="0"/>
                  <a:pt x="482436" y="0"/>
                </a:cubicBezTo>
                <a:close/>
                <a:moveTo>
                  <a:pt x="482436" y="914829"/>
                </a:moveTo>
                <a:cubicBezTo>
                  <a:pt x="243575" y="914829"/>
                  <a:pt x="49931" y="721188"/>
                  <a:pt x="49931" y="482330"/>
                </a:cubicBezTo>
                <a:cubicBezTo>
                  <a:pt x="49931" y="243472"/>
                  <a:pt x="243575" y="49831"/>
                  <a:pt x="482436" y="49831"/>
                </a:cubicBezTo>
                <a:cubicBezTo>
                  <a:pt x="721297" y="49831"/>
                  <a:pt x="914940" y="243472"/>
                  <a:pt x="914940" y="482330"/>
                </a:cubicBezTo>
                <a:cubicBezTo>
                  <a:pt x="914940" y="482360"/>
                  <a:pt x="914940" y="482400"/>
                  <a:pt x="914940" y="482430"/>
                </a:cubicBezTo>
                <a:cubicBezTo>
                  <a:pt x="914720" y="721188"/>
                  <a:pt x="721197" y="914659"/>
                  <a:pt x="482436" y="91482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982" cap="flat">
            <a:noFill/>
            <a:prstDash val="solid"/>
            <a:miter/>
          </a:ln>
          <a:effectLst>
            <a:outerShdw blurRad="127000" dist="38100" dir="2700000" algn="tl" rotWithShape="0">
              <a:prstClr val="black">
                <a:alpha val="23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30543779-636B-3647-8D5E-0346439D2B63}"/>
              </a:ext>
            </a:extLst>
          </p:cNvPr>
          <p:cNvSpPr/>
          <p:nvPr/>
        </p:nvSpPr>
        <p:spPr>
          <a:xfrm>
            <a:off x="5867209" y="4396860"/>
            <a:ext cx="964871" cy="964858"/>
          </a:xfrm>
          <a:custGeom>
            <a:avLst/>
            <a:gdLst>
              <a:gd name="connsiteX0" fmla="*/ 482436 w 964871"/>
              <a:gd name="connsiteY0" fmla="*/ 0 h 964858"/>
              <a:gd name="connsiteX1" fmla="*/ 0 w 964871"/>
              <a:gd name="connsiteY1" fmla="*/ 482430 h 964858"/>
              <a:gd name="connsiteX2" fmla="*/ 482436 w 964871"/>
              <a:gd name="connsiteY2" fmla="*/ 964859 h 964858"/>
              <a:gd name="connsiteX3" fmla="*/ 964871 w 964871"/>
              <a:gd name="connsiteY3" fmla="*/ 482430 h 964858"/>
              <a:gd name="connsiteX4" fmla="*/ 964871 w 964871"/>
              <a:gd name="connsiteY4" fmla="*/ 482330 h 964858"/>
              <a:gd name="connsiteX5" fmla="*/ 482536 w 964871"/>
              <a:gd name="connsiteY5" fmla="*/ 0 h 964858"/>
              <a:gd name="connsiteX6" fmla="*/ 482436 w 964871"/>
              <a:gd name="connsiteY6" fmla="*/ 0 h 964858"/>
              <a:gd name="connsiteX7" fmla="*/ 482436 w 964871"/>
              <a:gd name="connsiteY7" fmla="*/ 914828 h 964858"/>
              <a:gd name="connsiteX8" fmla="*/ 49931 w 964871"/>
              <a:gd name="connsiteY8" fmla="*/ 482330 h 964858"/>
              <a:gd name="connsiteX9" fmla="*/ 482436 w 964871"/>
              <a:gd name="connsiteY9" fmla="*/ 49831 h 964858"/>
              <a:gd name="connsiteX10" fmla="*/ 914940 w 964871"/>
              <a:gd name="connsiteY10" fmla="*/ 482330 h 964858"/>
              <a:gd name="connsiteX11" fmla="*/ 482436 w 964871"/>
              <a:gd name="connsiteY11" fmla="*/ 914828 h 964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64871" h="964858">
                <a:moveTo>
                  <a:pt x="482436" y="0"/>
                </a:moveTo>
                <a:cubicBezTo>
                  <a:pt x="215993" y="0"/>
                  <a:pt x="0" y="215990"/>
                  <a:pt x="0" y="482430"/>
                </a:cubicBezTo>
                <a:cubicBezTo>
                  <a:pt x="0" y="748869"/>
                  <a:pt x="215993" y="964859"/>
                  <a:pt x="482436" y="964859"/>
                </a:cubicBezTo>
                <a:cubicBezTo>
                  <a:pt x="748879" y="964859"/>
                  <a:pt x="964871" y="748869"/>
                  <a:pt x="964871" y="482430"/>
                </a:cubicBezTo>
                <a:cubicBezTo>
                  <a:pt x="964871" y="482399"/>
                  <a:pt x="964871" y="482359"/>
                  <a:pt x="964871" y="482330"/>
                </a:cubicBezTo>
                <a:cubicBezTo>
                  <a:pt x="964871" y="215950"/>
                  <a:pt x="748919" y="0"/>
                  <a:pt x="482536" y="0"/>
                </a:cubicBezTo>
                <a:cubicBezTo>
                  <a:pt x="482505" y="0"/>
                  <a:pt x="482466" y="0"/>
                  <a:pt x="482436" y="0"/>
                </a:cubicBezTo>
                <a:close/>
                <a:moveTo>
                  <a:pt x="482436" y="914828"/>
                </a:moveTo>
                <a:cubicBezTo>
                  <a:pt x="243575" y="914828"/>
                  <a:pt x="49931" y="721188"/>
                  <a:pt x="49931" y="482330"/>
                </a:cubicBezTo>
                <a:cubicBezTo>
                  <a:pt x="49931" y="243471"/>
                  <a:pt x="243575" y="49831"/>
                  <a:pt x="482436" y="49831"/>
                </a:cubicBezTo>
                <a:cubicBezTo>
                  <a:pt x="721297" y="49831"/>
                  <a:pt x="914940" y="243471"/>
                  <a:pt x="914940" y="482330"/>
                </a:cubicBezTo>
                <a:cubicBezTo>
                  <a:pt x="914720" y="721098"/>
                  <a:pt x="721207" y="914609"/>
                  <a:pt x="482436" y="914828"/>
                </a:cubicBezTo>
                <a:close/>
              </a:path>
            </a:pathLst>
          </a:custGeom>
          <a:solidFill>
            <a:schemeClr val="accent2"/>
          </a:solidFill>
          <a:ln w="9982" cap="flat">
            <a:noFill/>
            <a:prstDash val="solid"/>
            <a:miter/>
          </a:ln>
          <a:effectLst>
            <a:outerShdw blurRad="127000" dist="38100" dir="2700000" algn="tl" rotWithShape="0">
              <a:prstClr val="black">
                <a:alpha val="23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BDB350F2-CA65-6448-AA25-FCD1E07EBF5C}"/>
              </a:ext>
            </a:extLst>
          </p:cNvPr>
          <p:cNvSpPr/>
          <p:nvPr/>
        </p:nvSpPr>
        <p:spPr>
          <a:xfrm>
            <a:off x="7971911" y="3467252"/>
            <a:ext cx="964871" cy="964859"/>
          </a:xfrm>
          <a:custGeom>
            <a:avLst/>
            <a:gdLst>
              <a:gd name="connsiteX0" fmla="*/ 482535 w 964871"/>
              <a:gd name="connsiteY0" fmla="*/ 0 h 964859"/>
              <a:gd name="connsiteX1" fmla="*/ 0 w 964871"/>
              <a:gd name="connsiteY1" fmla="*/ 482330 h 964859"/>
              <a:gd name="connsiteX2" fmla="*/ 482336 w 964871"/>
              <a:gd name="connsiteY2" fmla="*/ 964859 h 964859"/>
              <a:gd name="connsiteX3" fmla="*/ 964871 w 964871"/>
              <a:gd name="connsiteY3" fmla="*/ 482529 h 964859"/>
              <a:gd name="connsiteX4" fmla="*/ 964871 w 964871"/>
              <a:gd name="connsiteY4" fmla="*/ 482330 h 964859"/>
              <a:gd name="connsiteX5" fmla="*/ 482535 w 964871"/>
              <a:gd name="connsiteY5" fmla="*/ 0 h 964859"/>
              <a:gd name="connsiteX6" fmla="*/ 482535 w 964871"/>
              <a:gd name="connsiteY6" fmla="*/ 914829 h 964859"/>
              <a:gd name="connsiteX7" fmla="*/ 49931 w 964871"/>
              <a:gd name="connsiteY7" fmla="*/ 482430 h 964859"/>
              <a:gd name="connsiteX8" fmla="*/ 482336 w 964871"/>
              <a:gd name="connsiteY8" fmla="*/ 49831 h 964859"/>
              <a:gd name="connsiteX9" fmla="*/ 914940 w 964871"/>
              <a:gd name="connsiteY9" fmla="*/ 482230 h 964859"/>
              <a:gd name="connsiteX10" fmla="*/ 914940 w 964871"/>
              <a:gd name="connsiteY10" fmla="*/ 482330 h 964859"/>
              <a:gd name="connsiteX11" fmla="*/ 482535 w 964871"/>
              <a:gd name="connsiteY11" fmla="*/ 914829 h 964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64871" h="964859">
                <a:moveTo>
                  <a:pt x="482535" y="0"/>
                </a:moveTo>
                <a:cubicBezTo>
                  <a:pt x="216092" y="-60"/>
                  <a:pt x="60" y="215890"/>
                  <a:pt x="0" y="482330"/>
                </a:cubicBezTo>
                <a:cubicBezTo>
                  <a:pt x="-60" y="748769"/>
                  <a:pt x="215892" y="964799"/>
                  <a:pt x="482336" y="964859"/>
                </a:cubicBezTo>
                <a:cubicBezTo>
                  <a:pt x="748778" y="964919"/>
                  <a:pt x="964811" y="748969"/>
                  <a:pt x="964871" y="482529"/>
                </a:cubicBezTo>
                <a:cubicBezTo>
                  <a:pt x="964871" y="482460"/>
                  <a:pt x="964871" y="482400"/>
                  <a:pt x="964871" y="482330"/>
                </a:cubicBezTo>
                <a:cubicBezTo>
                  <a:pt x="964811" y="215970"/>
                  <a:pt x="748898" y="60"/>
                  <a:pt x="482535" y="0"/>
                </a:cubicBezTo>
                <a:close/>
                <a:moveTo>
                  <a:pt x="482535" y="914829"/>
                </a:moveTo>
                <a:cubicBezTo>
                  <a:pt x="243674" y="914889"/>
                  <a:pt x="49991" y="721287"/>
                  <a:pt x="49931" y="482430"/>
                </a:cubicBezTo>
                <a:cubicBezTo>
                  <a:pt x="49871" y="243572"/>
                  <a:pt x="243475" y="49891"/>
                  <a:pt x="482336" y="49831"/>
                </a:cubicBezTo>
                <a:cubicBezTo>
                  <a:pt x="721197" y="49771"/>
                  <a:pt x="914880" y="243372"/>
                  <a:pt x="914940" y="482230"/>
                </a:cubicBezTo>
                <a:cubicBezTo>
                  <a:pt x="914940" y="482260"/>
                  <a:pt x="914940" y="482300"/>
                  <a:pt x="914940" y="482330"/>
                </a:cubicBezTo>
                <a:cubicBezTo>
                  <a:pt x="914660" y="721038"/>
                  <a:pt x="721247" y="914499"/>
                  <a:pt x="482535" y="914829"/>
                </a:cubicBezTo>
                <a:close/>
              </a:path>
            </a:pathLst>
          </a:custGeom>
          <a:solidFill>
            <a:schemeClr val="accent5"/>
          </a:solidFill>
          <a:ln w="9982" cap="flat">
            <a:noFill/>
            <a:prstDash val="solid"/>
            <a:miter/>
          </a:ln>
          <a:effectLst>
            <a:outerShdw blurRad="127000" dist="38100" dir="2700000" algn="tl" rotWithShape="0">
              <a:prstClr val="black">
                <a:alpha val="23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BC5CE0C7-5B7F-464C-9DAE-DAAF6561C2F4}"/>
              </a:ext>
            </a:extLst>
          </p:cNvPr>
          <p:cNvSpPr/>
          <p:nvPr/>
        </p:nvSpPr>
        <p:spPr>
          <a:xfrm>
            <a:off x="9848626" y="2823547"/>
            <a:ext cx="420819" cy="398246"/>
          </a:xfrm>
          <a:custGeom>
            <a:avLst/>
            <a:gdLst>
              <a:gd name="connsiteX0" fmla="*/ 0 w 420819"/>
              <a:gd name="connsiteY0" fmla="*/ 24466 h 398246"/>
              <a:gd name="connsiteX1" fmla="*/ 420820 w 420819"/>
              <a:gd name="connsiteY1" fmla="*/ 0 h 398246"/>
              <a:gd name="connsiteX2" fmla="*/ 293795 w 420819"/>
              <a:gd name="connsiteY2" fmla="*/ 398246 h 398246"/>
              <a:gd name="connsiteX3" fmla="*/ 0 w 420819"/>
              <a:gd name="connsiteY3" fmla="*/ 24466 h 398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819" h="398246">
                <a:moveTo>
                  <a:pt x="0" y="24466"/>
                </a:moveTo>
                <a:lnTo>
                  <a:pt x="420820" y="0"/>
                </a:lnTo>
                <a:lnTo>
                  <a:pt x="293795" y="398246"/>
                </a:lnTo>
                <a:lnTo>
                  <a:pt x="0" y="24466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98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A7EEC06C-DD33-F24B-A2D4-0CF87B8DDDB6}"/>
              </a:ext>
            </a:extLst>
          </p:cNvPr>
          <p:cNvSpPr/>
          <p:nvPr/>
        </p:nvSpPr>
        <p:spPr>
          <a:xfrm>
            <a:off x="4737066" y="4947295"/>
            <a:ext cx="1213528" cy="530862"/>
          </a:xfrm>
          <a:custGeom>
            <a:avLst/>
            <a:gdLst>
              <a:gd name="connsiteX0" fmla="*/ 1213529 w 1213528"/>
              <a:gd name="connsiteY0" fmla="*/ 202918 h 530862"/>
              <a:gd name="connsiteX1" fmla="*/ 1134937 w 1213528"/>
              <a:gd name="connsiteY1" fmla="*/ 0 h 530862"/>
              <a:gd name="connsiteX2" fmla="*/ 0 w 1213528"/>
              <a:gd name="connsiteY2" fmla="*/ 317459 h 530862"/>
              <a:gd name="connsiteX3" fmla="*/ 38048 w 1213528"/>
              <a:gd name="connsiteY3" fmla="*/ 505397 h 530862"/>
              <a:gd name="connsiteX4" fmla="*/ 37348 w 1213528"/>
              <a:gd name="connsiteY4" fmla="*/ 530862 h 530862"/>
              <a:gd name="connsiteX5" fmla="*/ 1213529 w 1213528"/>
              <a:gd name="connsiteY5" fmla="*/ 202918 h 530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3528" h="530862">
                <a:moveTo>
                  <a:pt x="1213529" y="202918"/>
                </a:moveTo>
                <a:cubicBezTo>
                  <a:pt x="1172146" y="142182"/>
                  <a:pt x="1145263" y="72759"/>
                  <a:pt x="1134937" y="0"/>
                </a:cubicBezTo>
                <a:cubicBezTo>
                  <a:pt x="762120" y="119833"/>
                  <a:pt x="383801" y="225656"/>
                  <a:pt x="0" y="317459"/>
                </a:cubicBezTo>
                <a:cubicBezTo>
                  <a:pt x="25185" y="376916"/>
                  <a:pt x="38127" y="440827"/>
                  <a:pt x="38048" y="505397"/>
                </a:cubicBezTo>
                <a:cubicBezTo>
                  <a:pt x="38048" y="513886"/>
                  <a:pt x="38048" y="522374"/>
                  <a:pt x="37348" y="530862"/>
                </a:cubicBezTo>
                <a:cubicBezTo>
                  <a:pt x="433004" y="437192"/>
                  <a:pt x="825064" y="327874"/>
                  <a:pt x="1213529" y="20291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98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79ABF443-BEBE-034A-AB41-F8952F4085AB}"/>
              </a:ext>
            </a:extLst>
          </p:cNvPr>
          <p:cNvSpPr/>
          <p:nvPr/>
        </p:nvSpPr>
        <p:spPr>
          <a:xfrm>
            <a:off x="2542189" y="5455389"/>
            <a:ext cx="1317485" cy="377974"/>
          </a:xfrm>
          <a:custGeom>
            <a:avLst/>
            <a:gdLst>
              <a:gd name="connsiteX0" fmla="*/ 21171 w 1317485"/>
              <a:gd name="connsiteY0" fmla="*/ 304976 h 377974"/>
              <a:gd name="connsiteX1" fmla="*/ 15678 w 1317485"/>
              <a:gd name="connsiteY1" fmla="*/ 377975 h 377974"/>
              <a:gd name="connsiteX2" fmla="*/ 1317486 w 1317485"/>
              <a:gd name="connsiteY2" fmla="*/ 209709 h 377974"/>
              <a:gd name="connsiteX3" fmla="*/ 1268253 w 1317485"/>
              <a:gd name="connsiteY3" fmla="*/ 0 h 377974"/>
              <a:gd name="connsiteX4" fmla="*/ 0 w 1317485"/>
              <a:gd name="connsiteY4" fmla="*/ 164371 h 377974"/>
              <a:gd name="connsiteX5" fmla="*/ 21171 w 1317485"/>
              <a:gd name="connsiteY5" fmla="*/ 304976 h 377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7485" h="377974">
                <a:moveTo>
                  <a:pt x="21171" y="304976"/>
                </a:moveTo>
                <a:cubicBezTo>
                  <a:pt x="21171" y="329412"/>
                  <a:pt x="19333" y="353808"/>
                  <a:pt x="15678" y="377975"/>
                </a:cubicBezTo>
                <a:cubicBezTo>
                  <a:pt x="452477" y="340227"/>
                  <a:pt x="886409" y="284135"/>
                  <a:pt x="1317486" y="209709"/>
                </a:cubicBezTo>
                <a:cubicBezTo>
                  <a:pt x="1285440" y="144419"/>
                  <a:pt x="1268613" y="72729"/>
                  <a:pt x="1268253" y="0"/>
                </a:cubicBezTo>
                <a:cubicBezTo>
                  <a:pt x="850828" y="72100"/>
                  <a:pt x="428080" y="126894"/>
                  <a:pt x="0" y="164371"/>
                </a:cubicBezTo>
                <a:cubicBezTo>
                  <a:pt x="13941" y="209938"/>
                  <a:pt x="21081" y="257322"/>
                  <a:pt x="21171" y="304976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98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239CC3EB-08CB-FA4F-A650-9F01D7910F9D}"/>
              </a:ext>
            </a:extLst>
          </p:cNvPr>
          <p:cNvSpPr/>
          <p:nvPr/>
        </p:nvSpPr>
        <p:spPr>
          <a:xfrm>
            <a:off x="8822939" y="2890054"/>
            <a:ext cx="1314689" cy="944886"/>
          </a:xfrm>
          <a:custGeom>
            <a:avLst/>
            <a:gdLst>
              <a:gd name="connsiteX0" fmla="*/ 1175681 w 1314689"/>
              <a:gd name="connsiteY0" fmla="*/ 0 h 944886"/>
              <a:gd name="connsiteX1" fmla="*/ 0 w 1314689"/>
              <a:gd name="connsiteY1" fmla="*/ 748460 h 944886"/>
              <a:gd name="connsiteX2" fmla="*/ 99862 w 1314689"/>
              <a:gd name="connsiteY2" fmla="*/ 944887 h 944886"/>
              <a:gd name="connsiteX3" fmla="*/ 1298811 w 1314689"/>
              <a:gd name="connsiteY3" fmla="*/ 183944 h 944886"/>
              <a:gd name="connsiteX4" fmla="*/ 1314690 w 1314689"/>
              <a:gd name="connsiteY4" fmla="*/ 172660 h 944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4689" h="944886">
                <a:moveTo>
                  <a:pt x="1175681" y="0"/>
                </a:moveTo>
                <a:cubicBezTo>
                  <a:pt x="795335" y="266959"/>
                  <a:pt x="403445" y="516452"/>
                  <a:pt x="0" y="748460"/>
                </a:cubicBezTo>
                <a:cubicBezTo>
                  <a:pt x="48094" y="805291"/>
                  <a:pt x="82277" y="872547"/>
                  <a:pt x="99862" y="944887"/>
                </a:cubicBezTo>
                <a:cubicBezTo>
                  <a:pt x="510098" y="709544"/>
                  <a:pt x="909747" y="455896"/>
                  <a:pt x="1298811" y="183944"/>
                </a:cubicBezTo>
                <a:lnTo>
                  <a:pt x="1314690" y="17266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98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9801BB6F-00CB-444F-8A2C-5860884D170D}"/>
              </a:ext>
            </a:extLst>
          </p:cNvPr>
          <p:cNvSpPr/>
          <p:nvPr/>
        </p:nvSpPr>
        <p:spPr>
          <a:xfrm>
            <a:off x="6762876" y="4084294"/>
            <a:ext cx="1336558" cy="753153"/>
          </a:xfrm>
          <a:custGeom>
            <a:avLst/>
            <a:gdLst>
              <a:gd name="connsiteX0" fmla="*/ 1228308 w 1336558"/>
              <a:gd name="connsiteY0" fmla="*/ 0 h 753153"/>
              <a:gd name="connsiteX1" fmla="*/ 0 w 1336558"/>
              <a:gd name="connsiteY1" fmla="*/ 545242 h 753153"/>
              <a:gd name="connsiteX2" fmla="*/ 67606 w 1336558"/>
              <a:gd name="connsiteY2" fmla="*/ 753153 h 753153"/>
              <a:gd name="connsiteX3" fmla="*/ 654199 w 1336558"/>
              <a:gd name="connsiteY3" fmla="*/ 510590 h 753153"/>
              <a:gd name="connsiteX4" fmla="*/ 1336559 w 1336558"/>
              <a:gd name="connsiteY4" fmla="*/ 191035 h 753153"/>
              <a:gd name="connsiteX5" fmla="*/ 1228308 w 1336558"/>
              <a:gd name="connsiteY5" fmla="*/ 0 h 753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36558" h="753153">
                <a:moveTo>
                  <a:pt x="1228308" y="0"/>
                </a:moveTo>
                <a:cubicBezTo>
                  <a:pt x="827790" y="199123"/>
                  <a:pt x="418354" y="380871"/>
                  <a:pt x="0" y="545242"/>
                </a:cubicBezTo>
                <a:cubicBezTo>
                  <a:pt x="38247" y="608414"/>
                  <a:pt x="61385" y="679566"/>
                  <a:pt x="67606" y="753153"/>
                </a:cubicBezTo>
                <a:cubicBezTo>
                  <a:pt x="264865" y="676260"/>
                  <a:pt x="460396" y="595403"/>
                  <a:pt x="654199" y="510590"/>
                </a:cubicBezTo>
                <a:cubicBezTo>
                  <a:pt x="883813" y="409930"/>
                  <a:pt x="1111269" y="303408"/>
                  <a:pt x="1336559" y="191035"/>
                </a:cubicBezTo>
                <a:cubicBezTo>
                  <a:pt x="1286249" y="136540"/>
                  <a:pt x="1249209" y="71161"/>
                  <a:pt x="122830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98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96AE499A-718B-7B4C-B7DE-5A8B81758FD9}"/>
              </a:ext>
            </a:extLst>
          </p:cNvPr>
          <p:cNvSpPr/>
          <p:nvPr/>
        </p:nvSpPr>
        <p:spPr>
          <a:xfrm>
            <a:off x="919224" y="5671788"/>
            <a:ext cx="696440" cy="219495"/>
          </a:xfrm>
          <a:custGeom>
            <a:avLst/>
            <a:gdLst>
              <a:gd name="connsiteX0" fmla="*/ 679364 w 696440"/>
              <a:gd name="connsiteY0" fmla="*/ 88577 h 219495"/>
              <a:gd name="connsiteX1" fmla="*/ 687653 w 696440"/>
              <a:gd name="connsiteY1" fmla="*/ 0 h 219495"/>
              <a:gd name="connsiteX2" fmla="*/ 298189 w 696440"/>
              <a:gd name="connsiteY2" fmla="*/ 5093 h 219495"/>
              <a:gd name="connsiteX3" fmla="*/ 0 w 696440"/>
              <a:gd name="connsiteY3" fmla="*/ 2097 h 219495"/>
              <a:gd name="connsiteX4" fmla="*/ 0 w 696440"/>
              <a:gd name="connsiteY4" fmla="*/ 216499 h 219495"/>
              <a:gd name="connsiteX5" fmla="*/ 298189 w 696440"/>
              <a:gd name="connsiteY5" fmla="*/ 219495 h 219495"/>
              <a:gd name="connsiteX6" fmla="*/ 696441 w 696440"/>
              <a:gd name="connsiteY6" fmla="*/ 214402 h 219495"/>
              <a:gd name="connsiteX7" fmla="*/ 679364 w 696440"/>
              <a:gd name="connsiteY7" fmla="*/ 88577 h 219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6440" h="219495">
                <a:moveTo>
                  <a:pt x="679364" y="88577"/>
                </a:moveTo>
                <a:cubicBezTo>
                  <a:pt x="679375" y="58858"/>
                  <a:pt x="682151" y="29210"/>
                  <a:pt x="687653" y="0"/>
                </a:cubicBezTo>
                <a:cubicBezTo>
                  <a:pt x="558031" y="3325"/>
                  <a:pt x="428210" y="5023"/>
                  <a:pt x="298189" y="5093"/>
                </a:cubicBezTo>
                <a:cubicBezTo>
                  <a:pt x="198327" y="5093"/>
                  <a:pt x="98930" y="4094"/>
                  <a:pt x="0" y="2097"/>
                </a:cubicBezTo>
                <a:lnTo>
                  <a:pt x="0" y="216499"/>
                </a:lnTo>
                <a:cubicBezTo>
                  <a:pt x="99396" y="218367"/>
                  <a:pt x="198793" y="219365"/>
                  <a:pt x="298189" y="219495"/>
                </a:cubicBezTo>
                <a:cubicBezTo>
                  <a:pt x="431006" y="219495"/>
                  <a:pt x="563757" y="217797"/>
                  <a:pt x="696441" y="214402"/>
                </a:cubicBezTo>
                <a:cubicBezTo>
                  <a:pt x="685249" y="173389"/>
                  <a:pt x="679507" y="131088"/>
                  <a:pt x="679364" y="8857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98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0" name="CuadroTexto 4">
            <a:extLst>
              <a:ext uri="{FF2B5EF4-FFF2-40B4-BE49-F238E27FC236}">
                <a16:creationId xmlns:a16="http://schemas.microsoft.com/office/drawing/2014/main" id="{8357A7B9-CC20-C24D-AE38-85BA19A7819B}"/>
              </a:ext>
            </a:extLst>
          </p:cNvPr>
          <p:cNvSpPr txBox="1"/>
          <p:nvPr/>
        </p:nvSpPr>
        <p:spPr>
          <a:xfrm>
            <a:off x="466652" y="4298872"/>
            <a:ext cx="24036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600" dirty="0">
                <a:latin typeface="Century Gothic" panose="020B0502020202020204" pitchFamily="34" charset="0"/>
                <a:ea typeface="Lato Light" charset="0"/>
                <a:cs typeface="Lato Light" charset="0"/>
              </a:rPr>
              <a:t>לבדוק מה צריך לעשות</a:t>
            </a:r>
            <a:endParaRPr lang="en-US" sz="1600" dirty="0">
              <a:latin typeface="Century Gothic" panose="020B0502020202020204" pitchFamily="34" charset="0"/>
              <a:ea typeface="Lato Light" charset="0"/>
              <a:cs typeface="Lato Light" charset="0"/>
            </a:endParaRPr>
          </a:p>
        </p:txBody>
      </p:sp>
      <p:sp>
        <p:nvSpPr>
          <p:cNvPr id="122" name="CuadroTexto 238">
            <a:extLst>
              <a:ext uri="{FF2B5EF4-FFF2-40B4-BE49-F238E27FC236}">
                <a16:creationId xmlns:a16="http://schemas.microsoft.com/office/drawing/2014/main" id="{2A194B3C-CBCC-654B-99E6-69A257CAC53D}"/>
              </a:ext>
            </a:extLst>
          </p:cNvPr>
          <p:cNvSpPr txBox="1"/>
          <p:nvPr/>
        </p:nvSpPr>
        <p:spPr>
          <a:xfrm>
            <a:off x="1078592" y="3980992"/>
            <a:ext cx="1664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400" b="1" cap="all" dirty="0"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מה המשימה?</a:t>
            </a:r>
            <a:endParaRPr lang="en-US" sz="1400" b="1" cap="all" dirty="0"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3" name="CuadroTexto 4">
            <a:extLst>
              <a:ext uri="{FF2B5EF4-FFF2-40B4-BE49-F238E27FC236}">
                <a16:creationId xmlns:a16="http://schemas.microsoft.com/office/drawing/2014/main" id="{8E58DEBC-4ABB-624D-8F6D-C4DB5FEC041D}"/>
              </a:ext>
            </a:extLst>
          </p:cNvPr>
          <p:cNvSpPr txBox="1"/>
          <p:nvPr/>
        </p:nvSpPr>
        <p:spPr>
          <a:xfrm>
            <a:off x="3046294" y="3698872"/>
            <a:ext cx="24036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he-IL" sz="1100" dirty="0">
              <a:latin typeface="Century Gothic" panose="020B0502020202020204" pitchFamily="34" charset="0"/>
              <a:ea typeface="Lato Light" charset="0"/>
              <a:cs typeface="Lato Light" charset="0"/>
            </a:endParaRPr>
          </a:p>
          <a:p>
            <a:pPr algn="ctr"/>
            <a:endParaRPr lang="en-US" sz="1100" dirty="0">
              <a:latin typeface="Century Gothic" panose="020B0502020202020204" pitchFamily="34" charset="0"/>
              <a:ea typeface="Lato Light" charset="0"/>
              <a:cs typeface="Lato Light" charset="0"/>
            </a:endParaRPr>
          </a:p>
        </p:txBody>
      </p:sp>
      <p:sp>
        <p:nvSpPr>
          <p:cNvPr id="124" name="CuadroTexto 238">
            <a:extLst>
              <a:ext uri="{FF2B5EF4-FFF2-40B4-BE49-F238E27FC236}">
                <a16:creationId xmlns:a16="http://schemas.microsoft.com/office/drawing/2014/main" id="{878FFC44-BBD2-2A47-A41F-53C3957A9D6B}"/>
              </a:ext>
            </a:extLst>
          </p:cNvPr>
          <p:cNvSpPr txBox="1"/>
          <p:nvPr/>
        </p:nvSpPr>
        <p:spPr>
          <a:xfrm>
            <a:off x="3232416" y="3062950"/>
            <a:ext cx="1664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400" b="1" cap="all" dirty="0"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להכין טבלה</a:t>
            </a:r>
            <a:endParaRPr lang="en-US" sz="1400" b="1" cap="all" dirty="0"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5" name="CuadroTexto 4">
            <a:extLst>
              <a:ext uri="{FF2B5EF4-FFF2-40B4-BE49-F238E27FC236}">
                <a16:creationId xmlns:a16="http://schemas.microsoft.com/office/drawing/2014/main" id="{049F0B55-D6E7-C941-B931-B1FE99BFB099}"/>
              </a:ext>
            </a:extLst>
          </p:cNvPr>
          <p:cNvSpPr txBox="1"/>
          <p:nvPr/>
        </p:nvSpPr>
        <p:spPr>
          <a:xfrm>
            <a:off x="5154573" y="2786851"/>
            <a:ext cx="24036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400" dirty="0">
                <a:latin typeface="Century Gothic" panose="020B0502020202020204" pitchFamily="34" charset="0"/>
                <a:ea typeface="Lato Light" charset="0"/>
                <a:cs typeface="Lato Light" charset="0"/>
              </a:rPr>
              <a:t>לחפש בטקסט את התבחינים</a:t>
            </a:r>
          </a:p>
          <a:p>
            <a:pPr algn="ctr"/>
            <a:r>
              <a:rPr lang="he-IL" sz="1400" dirty="0">
                <a:latin typeface="Century Gothic" panose="020B0502020202020204" pitchFamily="34" charset="0"/>
                <a:ea typeface="Lato Light" charset="0"/>
                <a:cs typeface="Lato Light" charset="0"/>
              </a:rPr>
              <a:t>לכתוב אותם בטבלה</a:t>
            </a:r>
          </a:p>
          <a:p>
            <a:pPr algn="ctr"/>
            <a:endParaRPr lang="en-US" sz="1400" dirty="0">
              <a:latin typeface="Century Gothic" panose="020B0502020202020204" pitchFamily="34" charset="0"/>
              <a:ea typeface="Lato Light" charset="0"/>
              <a:cs typeface="Lato Light" charset="0"/>
            </a:endParaRPr>
          </a:p>
        </p:txBody>
      </p:sp>
      <p:sp>
        <p:nvSpPr>
          <p:cNvPr id="126" name="CuadroTexto 238">
            <a:extLst>
              <a:ext uri="{FF2B5EF4-FFF2-40B4-BE49-F238E27FC236}">
                <a16:creationId xmlns:a16="http://schemas.microsoft.com/office/drawing/2014/main" id="{7642ECDA-564D-044C-990F-83A67A606E35}"/>
              </a:ext>
            </a:extLst>
          </p:cNvPr>
          <p:cNvSpPr txBox="1"/>
          <p:nvPr/>
        </p:nvSpPr>
        <p:spPr>
          <a:xfrm>
            <a:off x="5480684" y="2512702"/>
            <a:ext cx="1664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400" b="1" cap="all" dirty="0"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לקרוא ולחפש בטקסט</a:t>
            </a:r>
            <a:endParaRPr lang="en-US" sz="1400" b="1" cap="all" dirty="0"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7" name="CuadroTexto 4">
            <a:extLst>
              <a:ext uri="{FF2B5EF4-FFF2-40B4-BE49-F238E27FC236}">
                <a16:creationId xmlns:a16="http://schemas.microsoft.com/office/drawing/2014/main" id="{7D52703D-1FE0-EF44-A77F-98328841FCF8}"/>
              </a:ext>
            </a:extLst>
          </p:cNvPr>
          <p:cNvSpPr txBox="1"/>
          <p:nvPr/>
        </p:nvSpPr>
        <p:spPr>
          <a:xfrm>
            <a:off x="7235541" y="2099913"/>
            <a:ext cx="25779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400" dirty="0">
                <a:latin typeface="Century Gothic" panose="020B0502020202020204" pitchFamily="34" charset="0"/>
                <a:ea typeface="Lato Light" charset="0"/>
                <a:cs typeface="Lato Light" charset="0"/>
              </a:rPr>
              <a:t>לכתוב על מה הסיכום/הטקסט</a:t>
            </a:r>
          </a:p>
          <a:p>
            <a:pPr algn="ctr"/>
            <a:r>
              <a:rPr lang="he-IL" sz="1400" dirty="0">
                <a:latin typeface="Century Gothic" panose="020B0502020202020204" pitchFamily="34" charset="0"/>
                <a:ea typeface="Lato Light" charset="0"/>
                <a:cs typeface="Lato Light" charset="0"/>
              </a:rPr>
              <a:t>לכתוב את התבחינים</a:t>
            </a:r>
          </a:p>
          <a:p>
            <a:pPr algn="ctr"/>
            <a:r>
              <a:rPr lang="he-IL" sz="1400" dirty="0">
                <a:latin typeface="Century Gothic" panose="020B0502020202020204" pitchFamily="34" charset="0"/>
                <a:ea typeface="Lato Light" charset="0"/>
                <a:cs typeface="Lato Light" charset="0"/>
              </a:rPr>
              <a:t>לכתוב את שם מחבר המאמר</a:t>
            </a:r>
            <a:endParaRPr lang="en-US" sz="1400" dirty="0">
              <a:latin typeface="Century Gothic" panose="020B0502020202020204" pitchFamily="34" charset="0"/>
              <a:ea typeface="Lato Light" charset="0"/>
              <a:cs typeface="Lato Light" charset="0"/>
            </a:endParaRPr>
          </a:p>
        </p:txBody>
      </p:sp>
      <p:sp>
        <p:nvSpPr>
          <p:cNvPr id="128" name="CuadroTexto 238">
            <a:extLst>
              <a:ext uri="{FF2B5EF4-FFF2-40B4-BE49-F238E27FC236}">
                <a16:creationId xmlns:a16="http://schemas.microsoft.com/office/drawing/2014/main" id="{52DD29E2-CFB6-8649-AA5D-2FD71B1C359F}"/>
              </a:ext>
            </a:extLst>
          </p:cNvPr>
          <p:cNvSpPr txBox="1"/>
          <p:nvPr/>
        </p:nvSpPr>
        <p:spPr>
          <a:xfrm>
            <a:off x="7560044" y="1519971"/>
            <a:ext cx="1664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400" b="1" cap="all" dirty="0"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כתיבת </a:t>
            </a:r>
          </a:p>
          <a:p>
            <a:pPr algn="ctr"/>
            <a:r>
              <a:rPr lang="he-IL" sz="1400" b="1" cap="all" dirty="0"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פתיחה ומילות קישור</a:t>
            </a:r>
            <a:endParaRPr lang="en-US" sz="1400" b="1" cap="all" dirty="0"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8" name="CuadroTexto 238">
            <a:extLst>
              <a:ext uri="{FF2B5EF4-FFF2-40B4-BE49-F238E27FC236}">
                <a16:creationId xmlns:a16="http://schemas.microsoft.com/office/drawing/2014/main" id="{C2FF355B-BDFD-485A-83EE-D6F7937C1951}"/>
              </a:ext>
            </a:extLst>
          </p:cNvPr>
          <p:cNvSpPr txBox="1"/>
          <p:nvPr/>
        </p:nvSpPr>
        <p:spPr>
          <a:xfrm>
            <a:off x="294296" y="343215"/>
            <a:ext cx="54857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4000" b="1" cap="all" dirty="0"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איך כותבים סיכום בורר טוב?</a:t>
            </a:r>
            <a:endParaRPr lang="en-US" sz="4000" b="1" cap="all" dirty="0"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7" name="CuadroTexto 238">
            <a:extLst>
              <a:ext uri="{FF2B5EF4-FFF2-40B4-BE49-F238E27FC236}">
                <a16:creationId xmlns:a16="http://schemas.microsoft.com/office/drawing/2014/main" id="{3EDC783A-1A57-AA4C-8732-2FB080954A4E}"/>
              </a:ext>
            </a:extLst>
          </p:cNvPr>
          <p:cNvSpPr txBox="1"/>
          <p:nvPr/>
        </p:nvSpPr>
        <p:spPr>
          <a:xfrm>
            <a:off x="9844244" y="445538"/>
            <a:ext cx="16641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2000" b="1" cap="all" dirty="0"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סיכום</a:t>
            </a:r>
          </a:p>
          <a:p>
            <a:pPr algn="ctr"/>
            <a:r>
              <a:rPr lang="he-IL" sz="2000" b="1" cap="all" dirty="0"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טוב</a:t>
            </a:r>
            <a:endParaRPr lang="en-US" sz="2000" b="1" cap="all" dirty="0"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2" name="טבלה 1">
            <a:extLst>
              <a:ext uri="{FF2B5EF4-FFF2-40B4-BE49-F238E27FC236}">
                <a16:creationId xmlns:a16="http://schemas.microsoft.com/office/drawing/2014/main" id="{458D06E1-B33C-5F40-BA0E-CABFE0C545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037186"/>
              </p:ext>
            </p:extLst>
          </p:nvPr>
        </p:nvGraphicFramePr>
        <p:xfrm>
          <a:off x="2681921" y="3618826"/>
          <a:ext cx="2710889" cy="12801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950908">
                  <a:extLst>
                    <a:ext uri="{9D8B030D-6E8A-4147-A177-3AD203B41FA5}">
                      <a16:colId xmlns:a16="http://schemas.microsoft.com/office/drawing/2014/main" val="2151810901"/>
                    </a:ext>
                  </a:extLst>
                </a:gridCol>
                <a:gridCol w="1759981">
                  <a:extLst>
                    <a:ext uri="{9D8B030D-6E8A-4147-A177-3AD203B41FA5}">
                      <a16:colId xmlns:a16="http://schemas.microsoft.com/office/drawing/2014/main" val="876658309"/>
                    </a:ext>
                  </a:extLst>
                </a:gridCol>
              </a:tblGrid>
              <a:tr h="324129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תבחינים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dirty="0"/>
                        <a:t>טקסט</a:t>
                      </a:r>
                    </a:p>
                    <a:p>
                      <a:pPr rtl="1"/>
                      <a:r>
                        <a:rPr lang="he-IL" sz="1400" dirty="0"/>
                        <a:t>שם  הכותב/ת(2018)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136519"/>
                  </a:ext>
                </a:extLst>
              </a:tr>
              <a:tr h="324129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הכללה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919534"/>
                  </a:ext>
                </a:extLst>
              </a:tr>
              <a:tr h="324129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הכללה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407799"/>
                  </a:ext>
                </a:extLst>
              </a:tr>
            </a:tbl>
          </a:graphicData>
        </a:graphic>
      </p:graphicFrame>
      <p:sp>
        <p:nvSpPr>
          <p:cNvPr id="59" name="Shape">
            <a:extLst>
              <a:ext uri="{FF2B5EF4-FFF2-40B4-BE49-F238E27FC236}">
                <a16:creationId xmlns:a16="http://schemas.microsoft.com/office/drawing/2014/main" id="{F47FCED8-429E-8342-B8B3-E539ADD83151}"/>
              </a:ext>
            </a:extLst>
          </p:cNvPr>
          <p:cNvSpPr/>
          <p:nvPr/>
        </p:nvSpPr>
        <p:spPr>
          <a:xfrm>
            <a:off x="4041227" y="5123738"/>
            <a:ext cx="503100" cy="626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368" y="12862"/>
                </a:moveTo>
                <a:cubicBezTo>
                  <a:pt x="9353" y="12862"/>
                  <a:pt x="9353" y="12862"/>
                  <a:pt x="9353" y="12862"/>
                </a:cubicBezTo>
                <a:cubicBezTo>
                  <a:pt x="8759" y="12862"/>
                  <a:pt x="8759" y="13386"/>
                  <a:pt x="8759" y="13386"/>
                </a:cubicBezTo>
                <a:cubicBezTo>
                  <a:pt x="8759" y="13911"/>
                  <a:pt x="8759" y="14400"/>
                  <a:pt x="9353" y="14400"/>
                </a:cubicBezTo>
                <a:cubicBezTo>
                  <a:pt x="16368" y="14400"/>
                  <a:pt x="16368" y="14400"/>
                  <a:pt x="16368" y="14400"/>
                </a:cubicBezTo>
                <a:cubicBezTo>
                  <a:pt x="16923" y="14400"/>
                  <a:pt x="16923" y="13911"/>
                  <a:pt x="16923" y="13386"/>
                </a:cubicBezTo>
                <a:cubicBezTo>
                  <a:pt x="16923" y="13386"/>
                  <a:pt x="16923" y="12862"/>
                  <a:pt x="16368" y="12862"/>
                </a:cubicBezTo>
                <a:close/>
                <a:moveTo>
                  <a:pt x="16368" y="9262"/>
                </a:moveTo>
                <a:cubicBezTo>
                  <a:pt x="9353" y="9262"/>
                  <a:pt x="9353" y="9262"/>
                  <a:pt x="9353" y="9262"/>
                </a:cubicBezTo>
                <a:cubicBezTo>
                  <a:pt x="8759" y="9262"/>
                  <a:pt x="8759" y="9786"/>
                  <a:pt x="8759" y="10311"/>
                </a:cubicBezTo>
                <a:cubicBezTo>
                  <a:pt x="8759" y="10311"/>
                  <a:pt x="8759" y="10800"/>
                  <a:pt x="9353" y="10800"/>
                </a:cubicBezTo>
                <a:cubicBezTo>
                  <a:pt x="16368" y="10800"/>
                  <a:pt x="16368" y="10800"/>
                  <a:pt x="16368" y="10800"/>
                </a:cubicBezTo>
                <a:cubicBezTo>
                  <a:pt x="16923" y="10800"/>
                  <a:pt x="16923" y="10311"/>
                  <a:pt x="16923" y="10311"/>
                </a:cubicBezTo>
                <a:cubicBezTo>
                  <a:pt x="16923" y="9786"/>
                  <a:pt x="16923" y="9262"/>
                  <a:pt x="16368" y="9262"/>
                </a:cubicBezTo>
                <a:close/>
                <a:moveTo>
                  <a:pt x="16368" y="0"/>
                </a:moveTo>
                <a:lnTo>
                  <a:pt x="7015" y="0"/>
                </a:lnTo>
                <a:cubicBezTo>
                  <a:pt x="5271" y="0"/>
                  <a:pt x="4122" y="1014"/>
                  <a:pt x="4122" y="2586"/>
                </a:cubicBezTo>
                <a:cubicBezTo>
                  <a:pt x="2933" y="2586"/>
                  <a:pt x="2933" y="2586"/>
                  <a:pt x="2933" y="2586"/>
                </a:cubicBezTo>
                <a:cubicBezTo>
                  <a:pt x="1189" y="2586"/>
                  <a:pt x="0" y="4124"/>
                  <a:pt x="0" y="5138"/>
                </a:cubicBezTo>
                <a:cubicBezTo>
                  <a:pt x="0" y="19049"/>
                  <a:pt x="0" y="19049"/>
                  <a:pt x="0" y="19049"/>
                </a:cubicBezTo>
                <a:cubicBezTo>
                  <a:pt x="0" y="20586"/>
                  <a:pt x="1783" y="21600"/>
                  <a:pt x="2933" y="21600"/>
                </a:cubicBezTo>
                <a:cubicBezTo>
                  <a:pt x="14585" y="21600"/>
                  <a:pt x="14585" y="21600"/>
                  <a:pt x="14585" y="21600"/>
                </a:cubicBezTo>
                <a:cubicBezTo>
                  <a:pt x="16368" y="21600"/>
                  <a:pt x="18112" y="20586"/>
                  <a:pt x="18112" y="19049"/>
                </a:cubicBezTo>
                <a:cubicBezTo>
                  <a:pt x="18707" y="19049"/>
                  <a:pt x="18707" y="19049"/>
                  <a:pt x="18707" y="19049"/>
                </a:cubicBezTo>
                <a:cubicBezTo>
                  <a:pt x="20451" y="19049"/>
                  <a:pt x="21600" y="17511"/>
                  <a:pt x="21600" y="16462"/>
                </a:cubicBezTo>
                <a:cubicBezTo>
                  <a:pt x="21600" y="6711"/>
                  <a:pt x="21600" y="6711"/>
                  <a:pt x="21600" y="6711"/>
                </a:cubicBezTo>
                <a:cubicBezTo>
                  <a:pt x="21600" y="5138"/>
                  <a:pt x="21600" y="5138"/>
                  <a:pt x="21600" y="5138"/>
                </a:cubicBezTo>
                <a:lnTo>
                  <a:pt x="16368" y="0"/>
                </a:lnTo>
                <a:close/>
                <a:moveTo>
                  <a:pt x="14585" y="20586"/>
                </a:moveTo>
                <a:cubicBezTo>
                  <a:pt x="2933" y="20586"/>
                  <a:pt x="2933" y="20586"/>
                  <a:pt x="2933" y="20586"/>
                </a:cubicBezTo>
                <a:cubicBezTo>
                  <a:pt x="2338" y="20586"/>
                  <a:pt x="1783" y="19538"/>
                  <a:pt x="1783" y="19049"/>
                </a:cubicBezTo>
                <a:cubicBezTo>
                  <a:pt x="1783" y="5138"/>
                  <a:pt x="1783" y="5138"/>
                  <a:pt x="1783" y="5138"/>
                </a:cubicBezTo>
                <a:cubicBezTo>
                  <a:pt x="1783" y="4649"/>
                  <a:pt x="2338" y="4124"/>
                  <a:pt x="2933" y="4124"/>
                </a:cubicBezTo>
                <a:cubicBezTo>
                  <a:pt x="4122" y="4124"/>
                  <a:pt x="4122" y="4124"/>
                  <a:pt x="4122" y="4124"/>
                </a:cubicBezTo>
                <a:cubicBezTo>
                  <a:pt x="4122" y="16462"/>
                  <a:pt x="4122" y="16462"/>
                  <a:pt x="4122" y="16462"/>
                </a:cubicBezTo>
                <a:cubicBezTo>
                  <a:pt x="4122" y="17511"/>
                  <a:pt x="5271" y="19049"/>
                  <a:pt x="7015" y="19049"/>
                </a:cubicBezTo>
                <a:cubicBezTo>
                  <a:pt x="16368" y="19049"/>
                  <a:pt x="16368" y="19049"/>
                  <a:pt x="16368" y="19049"/>
                </a:cubicBezTo>
                <a:cubicBezTo>
                  <a:pt x="16368" y="19538"/>
                  <a:pt x="15774" y="20586"/>
                  <a:pt x="14585" y="20586"/>
                </a:cubicBezTo>
                <a:close/>
                <a:moveTo>
                  <a:pt x="20451" y="16462"/>
                </a:moveTo>
                <a:cubicBezTo>
                  <a:pt x="20451" y="16986"/>
                  <a:pt x="19262" y="17511"/>
                  <a:pt x="18707" y="17511"/>
                </a:cubicBezTo>
                <a:cubicBezTo>
                  <a:pt x="7015" y="17511"/>
                  <a:pt x="7015" y="17511"/>
                  <a:pt x="7015" y="17511"/>
                </a:cubicBezTo>
                <a:cubicBezTo>
                  <a:pt x="6460" y="17511"/>
                  <a:pt x="5271" y="16986"/>
                  <a:pt x="5271" y="16462"/>
                </a:cubicBezTo>
                <a:cubicBezTo>
                  <a:pt x="5271" y="2586"/>
                  <a:pt x="5271" y="2586"/>
                  <a:pt x="5271" y="2586"/>
                </a:cubicBezTo>
                <a:cubicBezTo>
                  <a:pt x="5271" y="2062"/>
                  <a:pt x="6460" y="1014"/>
                  <a:pt x="7015" y="1014"/>
                </a:cubicBezTo>
                <a:cubicBezTo>
                  <a:pt x="14585" y="1014"/>
                  <a:pt x="14585" y="1014"/>
                  <a:pt x="14585" y="1014"/>
                </a:cubicBezTo>
                <a:cubicBezTo>
                  <a:pt x="14585" y="2586"/>
                  <a:pt x="14585" y="4124"/>
                  <a:pt x="14585" y="4124"/>
                </a:cubicBezTo>
                <a:cubicBezTo>
                  <a:pt x="14585" y="5138"/>
                  <a:pt x="16368" y="6711"/>
                  <a:pt x="18112" y="6711"/>
                </a:cubicBezTo>
                <a:cubicBezTo>
                  <a:pt x="18112" y="6711"/>
                  <a:pt x="18707" y="6711"/>
                  <a:pt x="20451" y="6711"/>
                </a:cubicBezTo>
                <a:lnTo>
                  <a:pt x="20451" y="16462"/>
                </a:lnTo>
                <a:close/>
                <a:moveTo>
                  <a:pt x="18112" y="5138"/>
                </a:moveTo>
                <a:cubicBezTo>
                  <a:pt x="16923" y="5138"/>
                  <a:pt x="16368" y="4124"/>
                  <a:pt x="16368" y="3076"/>
                </a:cubicBezTo>
                <a:cubicBezTo>
                  <a:pt x="16368" y="3076"/>
                  <a:pt x="16368" y="2586"/>
                  <a:pt x="16368" y="1014"/>
                </a:cubicBezTo>
                <a:cubicBezTo>
                  <a:pt x="20451" y="5138"/>
                  <a:pt x="20451" y="5138"/>
                  <a:pt x="20451" y="5138"/>
                </a:cubicBezTo>
                <a:lnTo>
                  <a:pt x="18112" y="5138"/>
                </a:lnTo>
                <a:close/>
              </a:path>
            </a:pathLst>
          </a:custGeom>
          <a:solidFill>
            <a:schemeClr val="tx1"/>
          </a:solidFill>
          <a:ln w="12700" cap="flat">
            <a:noFill/>
            <a:miter lim="400000"/>
          </a:ln>
          <a:effectLst/>
        </p:spPr>
        <p:txBody>
          <a:bodyPr wrap="square" lIns="60960" tIns="60960" rIns="60960" bIns="60960" numCol="1" anchor="ctr">
            <a:noAutofit/>
          </a:bodyPr>
          <a:lstStyle/>
          <a:p>
            <a:pPr defTabSz="609600" hangingPunct="0">
              <a:defRPr/>
            </a:pPr>
            <a:endParaRPr sz="2400" kern="0">
              <a:solidFill>
                <a:srgbClr val="000000"/>
              </a:solidFill>
              <a:latin typeface="Calibri"/>
              <a:cs typeface="Calibri"/>
              <a:sym typeface="Calibri"/>
            </a:endParaRPr>
          </a:p>
        </p:txBody>
      </p:sp>
      <p:pic>
        <p:nvPicPr>
          <p:cNvPr id="60" name="תמונה 59">
            <a:extLst>
              <a:ext uri="{FF2B5EF4-FFF2-40B4-BE49-F238E27FC236}">
                <a16:creationId xmlns:a16="http://schemas.microsoft.com/office/drawing/2014/main" id="{E377ECDE-0B5E-B148-BA52-0C421FE8D5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68410" y="4402515"/>
            <a:ext cx="896937" cy="896937"/>
          </a:xfrm>
          <a:prstGeom prst="rect">
            <a:avLst/>
          </a:prstGeom>
        </p:spPr>
      </p:pic>
      <p:sp>
        <p:nvSpPr>
          <p:cNvPr id="61" name="Shape">
            <a:extLst>
              <a:ext uri="{FF2B5EF4-FFF2-40B4-BE49-F238E27FC236}">
                <a16:creationId xmlns:a16="http://schemas.microsoft.com/office/drawing/2014/main" id="{496631AF-1F82-EE45-9D8D-D8A47F8DC637}"/>
              </a:ext>
            </a:extLst>
          </p:cNvPr>
          <p:cNvSpPr/>
          <p:nvPr/>
        </p:nvSpPr>
        <p:spPr>
          <a:xfrm>
            <a:off x="8180243" y="3708255"/>
            <a:ext cx="509312" cy="494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99" y="8249"/>
                </a:moveTo>
                <a:cubicBezTo>
                  <a:pt x="20099" y="19049"/>
                  <a:pt x="20099" y="19049"/>
                  <a:pt x="20099" y="19049"/>
                </a:cubicBezTo>
                <a:cubicBezTo>
                  <a:pt x="20099" y="19538"/>
                  <a:pt x="19621" y="20586"/>
                  <a:pt x="18597" y="20586"/>
                </a:cubicBezTo>
                <a:cubicBezTo>
                  <a:pt x="3037" y="20586"/>
                  <a:pt x="3037" y="20586"/>
                  <a:pt x="3037" y="20586"/>
                </a:cubicBezTo>
                <a:cubicBezTo>
                  <a:pt x="2013" y="20586"/>
                  <a:pt x="1536" y="19538"/>
                  <a:pt x="1536" y="19049"/>
                </a:cubicBezTo>
                <a:cubicBezTo>
                  <a:pt x="1536" y="2586"/>
                  <a:pt x="1536" y="2586"/>
                  <a:pt x="1536" y="2586"/>
                </a:cubicBezTo>
                <a:cubicBezTo>
                  <a:pt x="1536" y="2062"/>
                  <a:pt x="2013" y="1014"/>
                  <a:pt x="3037" y="1014"/>
                </a:cubicBezTo>
                <a:cubicBezTo>
                  <a:pt x="13581" y="1014"/>
                  <a:pt x="13581" y="1014"/>
                  <a:pt x="13581" y="1014"/>
                </a:cubicBezTo>
                <a:cubicBezTo>
                  <a:pt x="13581" y="0"/>
                  <a:pt x="13581" y="0"/>
                  <a:pt x="13581" y="0"/>
                </a:cubicBezTo>
                <a:cubicBezTo>
                  <a:pt x="3037" y="0"/>
                  <a:pt x="3037" y="0"/>
                  <a:pt x="3037" y="0"/>
                </a:cubicBezTo>
                <a:cubicBezTo>
                  <a:pt x="1536" y="0"/>
                  <a:pt x="0" y="1014"/>
                  <a:pt x="0" y="2586"/>
                </a:cubicBezTo>
                <a:cubicBezTo>
                  <a:pt x="0" y="19049"/>
                  <a:pt x="0" y="19049"/>
                  <a:pt x="0" y="19049"/>
                </a:cubicBezTo>
                <a:cubicBezTo>
                  <a:pt x="0" y="20586"/>
                  <a:pt x="1536" y="21600"/>
                  <a:pt x="3037" y="21600"/>
                </a:cubicBezTo>
                <a:cubicBezTo>
                  <a:pt x="18597" y="21600"/>
                  <a:pt x="18597" y="21600"/>
                  <a:pt x="18597" y="21600"/>
                </a:cubicBezTo>
                <a:cubicBezTo>
                  <a:pt x="20099" y="21600"/>
                  <a:pt x="21600" y="20586"/>
                  <a:pt x="21600" y="19049"/>
                </a:cubicBezTo>
                <a:cubicBezTo>
                  <a:pt x="21600" y="8249"/>
                  <a:pt x="21600" y="8249"/>
                  <a:pt x="21600" y="8249"/>
                </a:cubicBezTo>
                <a:lnTo>
                  <a:pt x="20099" y="8249"/>
                </a:lnTo>
                <a:close/>
                <a:moveTo>
                  <a:pt x="5528" y="12373"/>
                </a:moveTo>
                <a:cubicBezTo>
                  <a:pt x="2525" y="18035"/>
                  <a:pt x="2525" y="18035"/>
                  <a:pt x="2525" y="18035"/>
                </a:cubicBezTo>
                <a:cubicBezTo>
                  <a:pt x="2525" y="19049"/>
                  <a:pt x="3037" y="19538"/>
                  <a:pt x="3515" y="19049"/>
                </a:cubicBezTo>
                <a:cubicBezTo>
                  <a:pt x="9555" y="15973"/>
                  <a:pt x="9555" y="15973"/>
                  <a:pt x="9555" y="15973"/>
                </a:cubicBezTo>
                <a:lnTo>
                  <a:pt x="10066" y="15973"/>
                </a:lnTo>
                <a:cubicBezTo>
                  <a:pt x="20610" y="5138"/>
                  <a:pt x="20610" y="5138"/>
                  <a:pt x="20610" y="5138"/>
                </a:cubicBezTo>
                <a:cubicBezTo>
                  <a:pt x="21122" y="4649"/>
                  <a:pt x="21122" y="3600"/>
                  <a:pt x="20610" y="3076"/>
                </a:cubicBezTo>
                <a:cubicBezTo>
                  <a:pt x="18085" y="1014"/>
                  <a:pt x="18085" y="1014"/>
                  <a:pt x="18085" y="1014"/>
                </a:cubicBezTo>
                <a:cubicBezTo>
                  <a:pt x="17608" y="524"/>
                  <a:pt x="16584" y="524"/>
                  <a:pt x="16072" y="1014"/>
                </a:cubicBezTo>
                <a:cubicBezTo>
                  <a:pt x="6040" y="11324"/>
                  <a:pt x="6040" y="11324"/>
                  <a:pt x="6040" y="11324"/>
                </a:cubicBezTo>
                <a:cubicBezTo>
                  <a:pt x="5528" y="11849"/>
                  <a:pt x="5528" y="11849"/>
                  <a:pt x="5528" y="12373"/>
                </a:cubicBezTo>
                <a:close/>
                <a:moveTo>
                  <a:pt x="16584" y="2586"/>
                </a:moveTo>
                <a:cubicBezTo>
                  <a:pt x="17096" y="2062"/>
                  <a:pt x="17608" y="2062"/>
                  <a:pt x="17608" y="2586"/>
                </a:cubicBezTo>
                <a:cubicBezTo>
                  <a:pt x="19109" y="3600"/>
                  <a:pt x="19109" y="3600"/>
                  <a:pt x="19109" y="3600"/>
                </a:cubicBezTo>
                <a:cubicBezTo>
                  <a:pt x="19621" y="4124"/>
                  <a:pt x="19621" y="4649"/>
                  <a:pt x="19109" y="4649"/>
                </a:cubicBezTo>
                <a:cubicBezTo>
                  <a:pt x="17608" y="6186"/>
                  <a:pt x="17608" y="6186"/>
                  <a:pt x="17608" y="6186"/>
                </a:cubicBezTo>
                <a:cubicBezTo>
                  <a:pt x="15594" y="3600"/>
                  <a:pt x="15594" y="3600"/>
                  <a:pt x="15594" y="3600"/>
                </a:cubicBezTo>
                <a:lnTo>
                  <a:pt x="16584" y="2586"/>
                </a:lnTo>
                <a:close/>
                <a:moveTo>
                  <a:pt x="14605" y="4649"/>
                </a:moveTo>
                <a:cubicBezTo>
                  <a:pt x="16584" y="7200"/>
                  <a:pt x="16584" y="7200"/>
                  <a:pt x="16584" y="7200"/>
                </a:cubicBezTo>
                <a:cubicBezTo>
                  <a:pt x="9077" y="14924"/>
                  <a:pt x="9077" y="14924"/>
                  <a:pt x="9077" y="14924"/>
                </a:cubicBezTo>
                <a:cubicBezTo>
                  <a:pt x="8565" y="13911"/>
                  <a:pt x="7064" y="12862"/>
                  <a:pt x="7064" y="12373"/>
                </a:cubicBezTo>
                <a:lnTo>
                  <a:pt x="14605" y="4649"/>
                </a:lnTo>
                <a:close/>
                <a:moveTo>
                  <a:pt x="8053" y="15449"/>
                </a:moveTo>
                <a:cubicBezTo>
                  <a:pt x="4538" y="18035"/>
                  <a:pt x="4538" y="18035"/>
                  <a:pt x="4538" y="18035"/>
                </a:cubicBezTo>
                <a:cubicBezTo>
                  <a:pt x="4027" y="18035"/>
                  <a:pt x="4027" y="17511"/>
                  <a:pt x="4027" y="17511"/>
                </a:cubicBezTo>
                <a:cubicBezTo>
                  <a:pt x="6040" y="13911"/>
                  <a:pt x="6040" y="13911"/>
                  <a:pt x="6040" y="13911"/>
                </a:cubicBezTo>
                <a:lnTo>
                  <a:pt x="8053" y="15449"/>
                </a:lnTo>
                <a:close/>
              </a:path>
            </a:pathLst>
          </a:custGeom>
          <a:solidFill>
            <a:schemeClr val="tx1"/>
          </a:solidFill>
          <a:ln w="12700" cap="flat">
            <a:noFill/>
            <a:miter lim="400000"/>
          </a:ln>
          <a:effectLst/>
        </p:spPr>
        <p:txBody>
          <a:bodyPr wrap="square" lIns="60960" tIns="60960" rIns="60960" bIns="60960" numCol="1" anchor="ctr">
            <a:noAutofit/>
          </a:bodyPr>
          <a:lstStyle/>
          <a:p>
            <a:pPr marL="0" algn="r" defTabSz="609600" rtl="1" eaLnBrk="1" latinLnBrk="0" hangingPunct="0">
              <a:defRPr/>
            </a:pPr>
            <a:endParaRPr sz="2400" kern="0">
              <a:solidFill>
                <a:srgbClr val="000000"/>
              </a:solidFill>
              <a:latin typeface="Calibri"/>
              <a:cs typeface="Calibri"/>
              <a:sym typeface="Calibri"/>
            </a:endParaRPr>
          </a:p>
        </p:txBody>
      </p:sp>
      <p:pic>
        <p:nvPicPr>
          <p:cNvPr id="62" name="תמונה 61">
            <a:extLst>
              <a:ext uri="{FF2B5EF4-FFF2-40B4-BE49-F238E27FC236}">
                <a16:creationId xmlns:a16="http://schemas.microsoft.com/office/drawing/2014/main" id="{7B885F5E-6CDB-CE4A-A9E8-0DC993CC7874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3492" y="5212726"/>
            <a:ext cx="1108906" cy="1196181"/>
          </a:xfrm>
          <a:prstGeom prst="rect">
            <a:avLst/>
          </a:prstGeom>
        </p:spPr>
      </p:pic>
      <p:sp>
        <p:nvSpPr>
          <p:cNvPr id="63" name="Google Shape;510;p22">
            <a:extLst>
              <a:ext uri="{FF2B5EF4-FFF2-40B4-BE49-F238E27FC236}">
                <a16:creationId xmlns:a16="http://schemas.microsoft.com/office/drawing/2014/main" id="{457F22C6-ACC8-3345-8CBD-857C8083E917}"/>
              </a:ext>
            </a:extLst>
          </p:cNvPr>
          <p:cNvSpPr txBox="1"/>
          <p:nvPr/>
        </p:nvSpPr>
        <p:spPr>
          <a:xfrm>
            <a:off x="1699839" y="2859018"/>
            <a:ext cx="815975" cy="793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Font typeface="PT Sans"/>
              <a:buNone/>
            </a:pPr>
            <a:r>
              <a:rPr lang="en-US" sz="3900" b="0" i="0" u="none" dirty="0">
                <a:solidFill>
                  <a:srgbClr val="C00000"/>
                </a:solidFill>
                <a:latin typeface="PT Sans"/>
                <a:ea typeface="PT Sans"/>
                <a:cs typeface="PT Sans"/>
                <a:sym typeface="PT Sans"/>
              </a:rPr>
              <a:t>1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64" name="Google Shape;511;p22">
            <a:extLst>
              <a:ext uri="{FF2B5EF4-FFF2-40B4-BE49-F238E27FC236}">
                <a16:creationId xmlns:a16="http://schemas.microsoft.com/office/drawing/2014/main" id="{17BE1402-9730-C042-95EC-239EF75E6A2F}"/>
              </a:ext>
            </a:extLst>
          </p:cNvPr>
          <p:cNvSpPr txBox="1"/>
          <p:nvPr/>
        </p:nvSpPr>
        <p:spPr>
          <a:xfrm>
            <a:off x="3825256" y="2228920"/>
            <a:ext cx="815975" cy="793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Font typeface="PT Sans"/>
              <a:buNone/>
            </a:pPr>
            <a:r>
              <a:rPr lang="en-US" sz="3900" b="0" i="0" u="none" dirty="0">
                <a:solidFill>
                  <a:srgbClr val="C00000"/>
                </a:solidFill>
                <a:latin typeface="PT Sans"/>
                <a:ea typeface="PT Sans"/>
                <a:cs typeface="PT Sans"/>
                <a:sym typeface="PT Sans"/>
              </a:rPr>
              <a:t>2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65" name="Google Shape;512;p22">
            <a:extLst>
              <a:ext uri="{FF2B5EF4-FFF2-40B4-BE49-F238E27FC236}">
                <a16:creationId xmlns:a16="http://schemas.microsoft.com/office/drawing/2014/main" id="{35669BF4-0C6E-CA4B-9B38-C7D524AD37B1}"/>
              </a:ext>
            </a:extLst>
          </p:cNvPr>
          <p:cNvSpPr txBox="1"/>
          <p:nvPr/>
        </p:nvSpPr>
        <p:spPr>
          <a:xfrm>
            <a:off x="6069075" y="1601148"/>
            <a:ext cx="544512" cy="60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36363"/>
              </a:buClr>
              <a:buSzPts val="3900"/>
              <a:buFont typeface="PT Sans"/>
              <a:buNone/>
            </a:pPr>
            <a:r>
              <a:rPr lang="en-US" sz="3900" b="0" i="0" u="none" dirty="0">
                <a:solidFill>
                  <a:srgbClr val="C00000"/>
                </a:solidFill>
                <a:latin typeface="PT Sans"/>
                <a:ea typeface="PT Sans"/>
                <a:cs typeface="PT Sans"/>
                <a:sym typeface="PT Sans"/>
              </a:rPr>
              <a:t>3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66" name="Google Shape;513;p22">
            <a:extLst>
              <a:ext uri="{FF2B5EF4-FFF2-40B4-BE49-F238E27FC236}">
                <a16:creationId xmlns:a16="http://schemas.microsoft.com/office/drawing/2014/main" id="{D3C2A8B1-7D62-A748-A391-389BB2777CCC}"/>
              </a:ext>
            </a:extLst>
          </p:cNvPr>
          <p:cNvSpPr txBox="1"/>
          <p:nvPr/>
        </p:nvSpPr>
        <p:spPr>
          <a:xfrm>
            <a:off x="8281567" y="779923"/>
            <a:ext cx="815975" cy="793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Font typeface="PT Sans"/>
              <a:buNone/>
            </a:pPr>
            <a:r>
              <a:rPr lang="en-US" sz="3900" b="0" i="0" u="none" dirty="0">
                <a:solidFill>
                  <a:srgbClr val="C00000"/>
                </a:solidFill>
                <a:latin typeface="PT Sans"/>
                <a:ea typeface="PT Sans"/>
                <a:cs typeface="PT Sans"/>
                <a:sym typeface="PT Sans"/>
              </a:rPr>
              <a:t>4</a:t>
            </a:r>
            <a:endParaRPr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34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">
                                          <p:cBhvr additive="base">
                                            <p:cTn id="7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">
                                          <p:cBhvr additive="base">
                                            <p:cTn id="8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1" fill="hold" grpId="0" nodeType="withEffect" nodePh="1">
                                      <p:stCondLst>
                                        <p:cond delay="750"/>
                                      </p:stCondLst>
                                      <p:endCondLst>
                                        <p:cond evt="begin" delay="0">
                                          <p:tn val="7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5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5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120" grpId="0"/>
          <p:bldP spid="122" grpId="0"/>
          <p:bldP spid="123" grpId="0"/>
          <p:bldP spid="124" grpId="0"/>
          <p:bldP spid="125" grpId="0"/>
          <p:bldP spid="126" grpId="0"/>
          <p:bldP spid="127" grpId="0"/>
          <p:bldP spid="128" grpId="0"/>
          <p:bldP spid="58" grpId="0"/>
          <p:bldP spid="5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1" fill="hold" grpId="0" nodeType="withEffect" nodePh="1">
                                      <p:stCondLst>
                                        <p:cond delay="750"/>
                                      </p:stCondLst>
                                      <p:endCondLst>
                                        <p:cond evt="begin" delay="0">
                                          <p:tn val="7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5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5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120" grpId="0"/>
          <p:bldP spid="122" grpId="0"/>
          <p:bldP spid="123" grpId="0"/>
          <p:bldP spid="124" grpId="0"/>
          <p:bldP spid="125" grpId="0"/>
          <p:bldP spid="126" grpId="0"/>
          <p:bldP spid="127" grpId="0"/>
          <p:bldP spid="128" grpId="0"/>
          <p:bldP spid="58" grpId="0"/>
          <p:bldP spid="57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D90C080-1777-DD40-9B46-240ACBE57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עכשיו נעבור לטקסט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CC9595A-FF51-7146-887A-8757136B8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שם הטקסט: ״נדידת הציפורים״</a:t>
            </a:r>
          </a:p>
          <a:p>
            <a:r>
              <a:rPr lang="he-IL" dirty="0"/>
              <a:t>הכותבים:      כהן ובהט (1996)</a:t>
            </a:r>
          </a:p>
          <a:p>
            <a:endParaRPr lang="he-IL" dirty="0"/>
          </a:p>
          <a:p>
            <a:r>
              <a:rPr lang="he-IL" dirty="0"/>
              <a:t>המשימה:     כתבו סיכום קצר על הטקסט ״נדידת הציפורים״.</a:t>
            </a:r>
          </a:p>
          <a:p>
            <a:r>
              <a:rPr lang="he-IL" dirty="0"/>
              <a:t>                   בסיכום הגדירו מהי נדידת הציפורים, מה הגורמים לה                   </a:t>
            </a:r>
          </a:p>
          <a:p>
            <a:r>
              <a:rPr lang="he-IL" dirty="0"/>
              <a:t>                   ומה השיטות בהן חוקרים אותה.</a:t>
            </a:r>
          </a:p>
        </p:txBody>
      </p:sp>
    </p:spTree>
    <p:extLst>
      <p:ext uri="{BB962C8B-B14F-4D97-AF65-F5344CB8AC3E}">
        <p14:creationId xmlns:p14="http://schemas.microsoft.com/office/powerpoint/2010/main" val="4226704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021C2F5-4999-A84A-890F-3C70EC62C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נכין טבלת הכנה לסיכום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ABE7765-B448-F047-A7D8-737A3A2EA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he-IL" dirty="0"/>
          </a:p>
          <a:p>
            <a:endParaRPr lang="he-IL" dirty="0"/>
          </a:p>
        </p:txBody>
      </p:sp>
      <p:graphicFrame>
        <p:nvGraphicFramePr>
          <p:cNvPr id="4" name="טבלה 3">
            <a:extLst>
              <a:ext uri="{FF2B5EF4-FFF2-40B4-BE49-F238E27FC236}">
                <a16:creationId xmlns:a16="http://schemas.microsoft.com/office/drawing/2014/main" id="{FE7E2D94-52C8-D948-A3BD-36868EAF74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191740"/>
              </p:ext>
            </p:extLst>
          </p:nvPr>
        </p:nvGraphicFramePr>
        <p:xfrm>
          <a:off x="2418861" y="1690688"/>
          <a:ext cx="8647723" cy="2257996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964340">
                  <a:extLst>
                    <a:ext uri="{9D8B030D-6E8A-4147-A177-3AD203B41FA5}">
                      <a16:colId xmlns:a16="http://schemas.microsoft.com/office/drawing/2014/main" val="2990023966"/>
                    </a:ext>
                  </a:extLst>
                </a:gridCol>
                <a:gridCol w="5683383">
                  <a:extLst>
                    <a:ext uri="{9D8B030D-6E8A-4147-A177-3AD203B41FA5}">
                      <a16:colId xmlns:a16="http://schemas.microsoft.com/office/drawing/2014/main" val="3010803005"/>
                    </a:ext>
                  </a:extLst>
                </a:gridCol>
              </a:tblGrid>
              <a:tr h="564499">
                <a:tc>
                  <a:txBody>
                    <a:bodyPr/>
                    <a:lstStyle/>
                    <a:p>
                      <a:pPr rtl="1"/>
                      <a:r>
                        <a:rPr lang="he-IL" b="1" dirty="0"/>
                        <a:t>תבחין לפי המשימה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1" dirty="0"/>
                        <a:t>״כהן ובהט,1996״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117053"/>
                  </a:ext>
                </a:extLst>
              </a:tr>
              <a:tr h="564499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הגדרה - מהי נדידת הציפורים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518205"/>
                  </a:ext>
                </a:extLst>
              </a:tr>
              <a:tr h="564499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הגורמים לה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67408"/>
                  </a:ext>
                </a:extLst>
              </a:tr>
              <a:tr h="564499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השיטות בהן חוקרים אותה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628487"/>
                  </a:ext>
                </a:extLst>
              </a:tr>
            </a:tbl>
          </a:graphicData>
        </a:graphic>
      </p:graphicFrame>
      <p:graphicFrame>
        <p:nvGraphicFramePr>
          <p:cNvPr id="5" name="טבלה 4">
            <a:extLst>
              <a:ext uri="{FF2B5EF4-FFF2-40B4-BE49-F238E27FC236}">
                <a16:creationId xmlns:a16="http://schemas.microsoft.com/office/drawing/2014/main" id="{9EF8D02F-B7AD-1241-8F6E-DDC00AC89E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2500517"/>
              </p:ext>
            </p:extLst>
          </p:nvPr>
        </p:nvGraphicFramePr>
        <p:xfrm>
          <a:off x="2418861" y="1690688"/>
          <a:ext cx="8647723" cy="2333577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964340">
                  <a:extLst>
                    <a:ext uri="{9D8B030D-6E8A-4147-A177-3AD203B41FA5}">
                      <a16:colId xmlns:a16="http://schemas.microsoft.com/office/drawing/2014/main" val="2536379732"/>
                    </a:ext>
                  </a:extLst>
                </a:gridCol>
                <a:gridCol w="5683383">
                  <a:extLst>
                    <a:ext uri="{9D8B030D-6E8A-4147-A177-3AD203B41FA5}">
                      <a16:colId xmlns:a16="http://schemas.microsoft.com/office/drawing/2014/main" val="3506552231"/>
                    </a:ext>
                  </a:extLst>
                </a:gridCol>
              </a:tblGrid>
              <a:tr h="564499">
                <a:tc>
                  <a:txBody>
                    <a:bodyPr/>
                    <a:lstStyle/>
                    <a:p>
                      <a:pPr rtl="1"/>
                      <a:r>
                        <a:rPr lang="he-IL" b="1" dirty="0"/>
                        <a:t>תבחין לפי המשימה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1" dirty="0"/>
                        <a:t>״כהן ובהט,1996״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792791"/>
                  </a:ext>
                </a:extLst>
              </a:tr>
              <a:tr h="564499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הגדרה - מהי נדידת הציפורים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877857"/>
                  </a:ext>
                </a:extLst>
              </a:tr>
              <a:tr h="564499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הגורמים לנדידת הציפורים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663006"/>
                  </a:ext>
                </a:extLst>
              </a:tr>
              <a:tr h="564499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השיטות בהן חוקרים </a:t>
                      </a:r>
                    </a:p>
                    <a:p>
                      <a:pPr rtl="1"/>
                      <a:r>
                        <a:rPr lang="he-IL" dirty="0"/>
                        <a:t>את נדידת הציפורים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960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5611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96F5EE0-1308-0041-8FB9-DFC57AAEE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שאלו שאלה </a:t>
            </a:r>
          </a:p>
          <a:p>
            <a:r>
              <a:rPr lang="he-IL" dirty="0"/>
              <a:t>שהתשובה שלה </a:t>
            </a:r>
          </a:p>
          <a:p>
            <a:r>
              <a:rPr lang="he-IL" dirty="0"/>
              <a:t>נמצאת בפסקה</a:t>
            </a:r>
          </a:p>
          <a:p>
            <a:endParaRPr lang="he-IL" dirty="0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EF5ECF72-6A8F-944B-B8C0-2D5EB06E2B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507"/>
            <a:ext cx="70288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131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קבוצה 20">
            <a:extLst>
              <a:ext uri="{FF2B5EF4-FFF2-40B4-BE49-F238E27FC236}">
                <a16:creationId xmlns:a16="http://schemas.microsoft.com/office/drawing/2014/main" id="{5046AA38-DC4E-FD4A-B189-40F0799FD3B3}"/>
              </a:ext>
            </a:extLst>
          </p:cNvPr>
          <p:cNvGrpSpPr/>
          <p:nvPr/>
        </p:nvGrpSpPr>
        <p:grpSpPr>
          <a:xfrm>
            <a:off x="483129" y="0"/>
            <a:ext cx="10302102" cy="6858000"/>
            <a:chOff x="483129" y="0"/>
            <a:chExt cx="10302102" cy="6858000"/>
          </a:xfrm>
        </p:grpSpPr>
        <p:grpSp>
          <p:nvGrpSpPr>
            <p:cNvPr id="18" name="קבוצה 17">
              <a:extLst>
                <a:ext uri="{FF2B5EF4-FFF2-40B4-BE49-F238E27FC236}">
                  <a16:creationId xmlns:a16="http://schemas.microsoft.com/office/drawing/2014/main" id="{CF68C849-F541-C142-923D-5309857B8A2F}"/>
                </a:ext>
              </a:extLst>
            </p:cNvPr>
            <p:cNvGrpSpPr/>
            <p:nvPr/>
          </p:nvGrpSpPr>
          <p:grpSpPr>
            <a:xfrm>
              <a:off x="483129" y="0"/>
              <a:ext cx="10302102" cy="6858000"/>
              <a:chOff x="483129" y="0"/>
              <a:chExt cx="10302102" cy="6858000"/>
            </a:xfrm>
          </p:grpSpPr>
          <p:pic>
            <p:nvPicPr>
              <p:cNvPr id="5" name="תמונה 4">
                <a:extLst>
                  <a:ext uri="{FF2B5EF4-FFF2-40B4-BE49-F238E27FC236}">
                    <a16:creationId xmlns:a16="http://schemas.microsoft.com/office/drawing/2014/main" id="{B8F3DD1A-F44B-B840-853D-F93A698F37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83129" y="0"/>
                <a:ext cx="7028880" cy="6858000"/>
              </a:xfrm>
              <a:prstGeom prst="rect">
                <a:avLst/>
              </a:prstGeom>
            </p:spPr>
          </p:pic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99BB33D-667A-644C-A408-F54AD6CB6E4B}"/>
                  </a:ext>
                </a:extLst>
              </p:cNvPr>
              <p:cNvSpPr txBox="1"/>
              <p:nvPr/>
            </p:nvSpPr>
            <p:spPr>
              <a:xfrm>
                <a:off x="8276492" y="820615"/>
                <a:ext cx="2508739" cy="646331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1">
                <a:spAutoFit/>
              </a:bodyPr>
              <a:lstStyle/>
              <a:p>
                <a:r>
                  <a:rPr lang="he-IL" dirty="0"/>
                  <a:t>שאלה על הפסקה:</a:t>
                </a:r>
              </a:p>
              <a:p>
                <a:endParaRPr lang="he-IL" dirty="0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366A7C2-0039-8745-9801-1A895572458F}"/>
                  </a:ext>
                </a:extLst>
              </p:cNvPr>
              <p:cNvSpPr txBox="1"/>
              <p:nvPr/>
            </p:nvSpPr>
            <p:spPr>
              <a:xfrm>
                <a:off x="8276491" y="1699846"/>
                <a:ext cx="2508739" cy="646331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1">
                <a:spAutoFit/>
              </a:bodyPr>
              <a:lstStyle/>
              <a:p>
                <a:r>
                  <a:rPr lang="he-IL" dirty="0"/>
                  <a:t>שאלה על הפסקה:</a:t>
                </a:r>
              </a:p>
              <a:p>
                <a:endParaRPr lang="he-IL" dirty="0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32921DA-41EB-C143-9CCC-3CA774205877}"/>
                  </a:ext>
                </a:extLst>
              </p:cNvPr>
              <p:cNvSpPr txBox="1"/>
              <p:nvPr/>
            </p:nvSpPr>
            <p:spPr>
              <a:xfrm>
                <a:off x="8276491" y="2743199"/>
                <a:ext cx="2508739" cy="646331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1">
                <a:spAutoFit/>
              </a:bodyPr>
              <a:lstStyle/>
              <a:p>
                <a:r>
                  <a:rPr lang="he-IL" dirty="0"/>
                  <a:t>שאלה על הפסקה:</a:t>
                </a:r>
              </a:p>
              <a:p>
                <a:endParaRPr lang="he-IL" dirty="0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0199A32-7835-514E-8335-0933F9E2D83A}"/>
                  </a:ext>
                </a:extLst>
              </p:cNvPr>
              <p:cNvSpPr txBox="1"/>
              <p:nvPr/>
            </p:nvSpPr>
            <p:spPr>
              <a:xfrm>
                <a:off x="8276490" y="3786552"/>
                <a:ext cx="2508739" cy="646331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1">
                <a:spAutoFit/>
              </a:bodyPr>
              <a:lstStyle/>
              <a:p>
                <a:r>
                  <a:rPr lang="he-IL" dirty="0"/>
                  <a:t>שאלה על הפסקה:</a:t>
                </a:r>
              </a:p>
              <a:p>
                <a:endParaRPr lang="he-IL" dirty="0"/>
              </a:p>
            </p:txBody>
          </p:sp>
          <p:sp>
            <p:nvSpPr>
              <p:cNvPr id="10" name="סוגר מסולסל ימני 9">
                <a:extLst>
                  <a:ext uri="{FF2B5EF4-FFF2-40B4-BE49-F238E27FC236}">
                    <a16:creationId xmlns:a16="http://schemas.microsoft.com/office/drawing/2014/main" id="{BE217C3E-2270-0247-A482-F23E83D35FC3}"/>
                  </a:ext>
                </a:extLst>
              </p:cNvPr>
              <p:cNvSpPr/>
              <p:nvPr/>
            </p:nvSpPr>
            <p:spPr>
              <a:xfrm>
                <a:off x="7512009" y="3587262"/>
                <a:ext cx="436237" cy="2848707"/>
              </a:xfrm>
              <a:prstGeom prst="rightBrac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" name="סוגר מסולסל ימני 10">
                <a:extLst>
                  <a:ext uri="{FF2B5EF4-FFF2-40B4-BE49-F238E27FC236}">
                    <a16:creationId xmlns:a16="http://schemas.microsoft.com/office/drawing/2014/main" id="{32AAB633-D558-0E42-846D-D91175811DC9}"/>
                  </a:ext>
                </a:extLst>
              </p:cNvPr>
              <p:cNvSpPr/>
              <p:nvPr/>
            </p:nvSpPr>
            <p:spPr>
              <a:xfrm>
                <a:off x="7512009" y="902675"/>
                <a:ext cx="436237" cy="621325"/>
              </a:xfrm>
              <a:prstGeom prst="rightBrac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2" name="סוגר מסולסל ימני 11">
                <a:extLst>
                  <a:ext uri="{FF2B5EF4-FFF2-40B4-BE49-F238E27FC236}">
                    <a16:creationId xmlns:a16="http://schemas.microsoft.com/office/drawing/2014/main" id="{44C2C86F-2F84-7942-ABE2-950AA5B74A4B}"/>
                  </a:ext>
                </a:extLst>
              </p:cNvPr>
              <p:cNvSpPr/>
              <p:nvPr/>
            </p:nvSpPr>
            <p:spPr>
              <a:xfrm>
                <a:off x="7476840" y="1781906"/>
                <a:ext cx="436237" cy="762002"/>
              </a:xfrm>
              <a:prstGeom prst="rightBrac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3" name="סוגר מסולסל ימני 12">
                <a:extLst>
                  <a:ext uri="{FF2B5EF4-FFF2-40B4-BE49-F238E27FC236}">
                    <a16:creationId xmlns:a16="http://schemas.microsoft.com/office/drawing/2014/main" id="{53A0614E-351A-7443-8051-1C4545F85B8A}"/>
                  </a:ext>
                </a:extLst>
              </p:cNvPr>
              <p:cNvSpPr/>
              <p:nvPr/>
            </p:nvSpPr>
            <p:spPr>
              <a:xfrm>
                <a:off x="7512009" y="2754922"/>
                <a:ext cx="436237" cy="621325"/>
              </a:xfrm>
              <a:prstGeom prst="rightBrac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256FD01-045D-3A4F-9C22-E25C9218EC47}"/>
                  </a:ext>
                </a:extLst>
              </p:cNvPr>
              <p:cNvSpPr txBox="1"/>
              <p:nvPr/>
            </p:nvSpPr>
            <p:spPr>
              <a:xfrm>
                <a:off x="7397261" y="1031631"/>
                <a:ext cx="196809" cy="3693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he-IL" dirty="0"/>
                  <a:t>1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402F1D6-3689-A249-8E01-30A8E0A425E9}"/>
                  </a:ext>
                </a:extLst>
              </p:cNvPr>
              <p:cNvSpPr txBox="1"/>
              <p:nvPr/>
            </p:nvSpPr>
            <p:spPr>
              <a:xfrm>
                <a:off x="7423190" y="1963559"/>
                <a:ext cx="196809" cy="3693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he-IL" dirty="0"/>
                  <a:t>2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D3B8406-92F2-414E-A154-23C665B4F4B4}"/>
                  </a:ext>
                </a:extLst>
              </p:cNvPr>
              <p:cNvSpPr txBox="1"/>
              <p:nvPr/>
            </p:nvSpPr>
            <p:spPr>
              <a:xfrm>
                <a:off x="7423189" y="2880918"/>
                <a:ext cx="196809" cy="3693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he-IL" dirty="0"/>
                  <a:t>3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BB4F093-A7DF-454B-A4D2-460DC0D1C3D9}"/>
                  </a:ext>
                </a:extLst>
              </p:cNvPr>
              <p:cNvSpPr txBox="1"/>
              <p:nvPr/>
            </p:nvSpPr>
            <p:spPr>
              <a:xfrm>
                <a:off x="7455875" y="3698520"/>
                <a:ext cx="196809" cy="3693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he-IL" dirty="0"/>
                  <a:t>5</a:t>
                </a: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E40ACDD-6C7D-9B4F-85A7-52D5B8659A21}"/>
                </a:ext>
              </a:extLst>
            </p:cNvPr>
            <p:cNvSpPr txBox="1"/>
            <p:nvPr/>
          </p:nvSpPr>
          <p:spPr>
            <a:xfrm>
              <a:off x="8276489" y="6412520"/>
              <a:ext cx="2508739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he-IL" dirty="0"/>
                <a:t>משפט סיום</a:t>
              </a:r>
            </a:p>
          </p:txBody>
        </p:sp>
        <p:sp>
          <p:nvSpPr>
            <p:cNvPr id="20" name="סוגר מסולסל ימני 19">
              <a:extLst>
                <a:ext uri="{FF2B5EF4-FFF2-40B4-BE49-F238E27FC236}">
                  <a16:creationId xmlns:a16="http://schemas.microsoft.com/office/drawing/2014/main" id="{16BCE654-FEA5-6E42-8B22-124F56655ED5}"/>
                </a:ext>
              </a:extLst>
            </p:cNvPr>
            <p:cNvSpPr/>
            <p:nvPr/>
          </p:nvSpPr>
          <p:spPr>
            <a:xfrm>
              <a:off x="7482699" y="6547227"/>
              <a:ext cx="453824" cy="211015"/>
            </a:xfrm>
            <a:prstGeom prst="rightBrace">
              <a:avLst/>
            </a:prstGeom>
            <a:ln>
              <a:solidFill>
                <a:schemeClr val="accent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algn="ctr" defTabSz="914400" rtl="0" eaLnBrk="1" latinLnBrk="0" hangingPunct="1"/>
              <a:endParaRPr lang="he-IL"/>
            </a:p>
          </p:txBody>
        </p:sp>
      </p:grpSp>
      <p:cxnSp>
        <p:nvCxnSpPr>
          <p:cNvPr id="30" name="מחבר ישר 29">
            <a:extLst>
              <a:ext uri="{FF2B5EF4-FFF2-40B4-BE49-F238E27FC236}">
                <a16:creationId xmlns:a16="http://schemas.microsoft.com/office/drawing/2014/main" id="{73CA5477-5004-B84B-8D56-DDD6703352A4}"/>
              </a:ext>
            </a:extLst>
          </p:cNvPr>
          <p:cNvCxnSpPr>
            <a:cxnSpLocks/>
          </p:cNvCxnSpPr>
          <p:nvPr/>
        </p:nvCxnSpPr>
        <p:spPr>
          <a:xfrm flipH="1">
            <a:off x="5726241" y="1113800"/>
            <a:ext cx="1094282" cy="0"/>
          </a:xfrm>
          <a:prstGeom prst="line">
            <a:avLst/>
          </a:prstGeom>
          <a:ln w="254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3" name="מחבר ישר 32">
            <a:extLst>
              <a:ext uri="{FF2B5EF4-FFF2-40B4-BE49-F238E27FC236}">
                <a16:creationId xmlns:a16="http://schemas.microsoft.com/office/drawing/2014/main" id="{9514F37B-39EC-8549-8DF0-6C921C220BF9}"/>
              </a:ext>
            </a:extLst>
          </p:cNvPr>
          <p:cNvCxnSpPr>
            <a:cxnSpLocks/>
          </p:cNvCxnSpPr>
          <p:nvPr/>
        </p:nvCxnSpPr>
        <p:spPr>
          <a:xfrm flipH="1">
            <a:off x="6273383" y="1307179"/>
            <a:ext cx="769702" cy="0"/>
          </a:xfrm>
          <a:prstGeom prst="line">
            <a:avLst/>
          </a:prstGeom>
          <a:ln w="254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4" name="מחבר ישר 33">
            <a:extLst>
              <a:ext uri="{FF2B5EF4-FFF2-40B4-BE49-F238E27FC236}">
                <a16:creationId xmlns:a16="http://schemas.microsoft.com/office/drawing/2014/main" id="{B529AB01-D99C-FA4D-980C-5977B3308B11}"/>
              </a:ext>
            </a:extLst>
          </p:cNvPr>
          <p:cNvCxnSpPr>
            <a:cxnSpLocks/>
          </p:cNvCxnSpPr>
          <p:nvPr/>
        </p:nvCxnSpPr>
        <p:spPr>
          <a:xfrm flipH="1">
            <a:off x="3747541" y="1578495"/>
            <a:ext cx="2253520" cy="0"/>
          </a:xfrm>
          <a:prstGeom prst="line">
            <a:avLst/>
          </a:prstGeom>
          <a:ln w="254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8" name="מחבר ישר 37">
            <a:extLst>
              <a:ext uri="{FF2B5EF4-FFF2-40B4-BE49-F238E27FC236}">
                <a16:creationId xmlns:a16="http://schemas.microsoft.com/office/drawing/2014/main" id="{18DBCE42-A5B5-C64A-92C4-AD1B8C61462A}"/>
              </a:ext>
            </a:extLst>
          </p:cNvPr>
          <p:cNvCxnSpPr>
            <a:cxnSpLocks/>
          </p:cNvCxnSpPr>
          <p:nvPr/>
        </p:nvCxnSpPr>
        <p:spPr>
          <a:xfrm flipH="1">
            <a:off x="3200400" y="1307287"/>
            <a:ext cx="949569" cy="0"/>
          </a:xfrm>
          <a:prstGeom prst="line">
            <a:avLst/>
          </a:prstGeom>
          <a:ln w="254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0" name="מחבר ישר 39">
            <a:extLst>
              <a:ext uri="{FF2B5EF4-FFF2-40B4-BE49-F238E27FC236}">
                <a16:creationId xmlns:a16="http://schemas.microsoft.com/office/drawing/2014/main" id="{D2684338-1FED-4C44-BDA8-DA531AEB249D}"/>
              </a:ext>
            </a:extLst>
          </p:cNvPr>
          <p:cNvCxnSpPr>
            <a:cxnSpLocks/>
          </p:cNvCxnSpPr>
          <p:nvPr/>
        </p:nvCxnSpPr>
        <p:spPr>
          <a:xfrm flipH="1">
            <a:off x="3675184" y="1951944"/>
            <a:ext cx="1094282" cy="0"/>
          </a:xfrm>
          <a:prstGeom prst="line">
            <a:avLst/>
          </a:prstGeom>
          <a:ln w="254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1" name="מחבר ישר 40">
            <a:extLst>
              <a:ext uri="{FF2B5EF4-FFF2-40B4-BE49-F238E27FC236}">
                <a16:creationId xmlns:a16="http://schemas.microsoft.com/office/drawing/2014/main" id="{0E62CF22-A5CE-7540-9308-13AA96D04F34}"/>
              </a:ext>
            </a:extLst>
          </p:cNvPr>
          <p:cNvCxnSpPr>
            <a:cxnSpLocks/>
          </p:cNvCxnSpPr>
          <p:nvPr/>
        </p:nvCxnSpPr>
        <p:spPr>
          <a:xfrm flipH="1">
            <a:off x="1670538" y="1934411"/>
            <a:ext cx="1094282" cy="0"/>
          </a:xfrm>
          <a:prstGeom prst="line">
            <a:avLst/>
          </a:prstGeom>
          <a:ln w="254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2" name="מחבר ישר 41">
            <a:extLst>
              <a:ext uri="{FF2B5EF4-FFF2-40B4-BE49-F238E27FC236}">
                <a16:creationId xmlns:a16="http://schemas.microsoft.com/office/drawing/2014/main" id="{DC117B1B-99B6-2A40-9147-CF512CD4467E}"/>
              </a:ext>
            </a:extLst>
          </p:cNvPr>
          <p:cNvCxnSpPr>
            <a:cxnSpLocks/>
          </p:cNvCxnSpPr>
          <p:nvPr/>
        </p:nvCxnSpPr>
        <p:spPr>
          <a:xfrm flipH="1">
            <a:off x="3470031" y="2373973"/>
            <a:ext cx="1735016" cy="0"/>
          </a:xfrm>
          <a:prstGeom prst="line">
            <a:avLst/>
          </a:prstGeom>
          <a:ln w="254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5" name="מחבר ישר 44">
            <a:extLst>
              <a:ext uri="{FF2B5EF4-FFF2-40B4-BE49-F238E27FC236}">
                <a16:creationId xmlns:a16="http://schemas.microsoft.com/office/drawing/2014/main" id="{BEDF18D7-14C4-9049-8408-0378AA9702D3}"/>
              </a:ext>
            </a:extLst>
          </p:cNvPr>
          <p:cNvCxnSpPr>
            <a:cxnSpLocks/>
          </p:cNvCxnSpPr>
          <p:nvPr/>
        </p:nvCxnSpPr>
        <p:spPr>
          <a:xfrm flipH="1">
            <a:off x="3997569" y="2927810"/>
            <a:ext cx="620856" cy="0"/>
          </a:xfrm>
          <a:prstGeom prst="line">
            <a:avLst/>
          </a:prstGeom>
          <a:ln w="254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7" name="מחבר ישר 46">
            <a:extLst>
              <a:ext uri="{FF2B5EF4-FFF2-40B4-BE49-F238E27FC236}">
                <a16:creationId xmlns:a16="http://schemas.microsoft.com/office/drawing/2014/main" id="{54118DB8-712A-9445-805B-3F744983E0C7}"/>
              </a:ext>
            </a:extLst>
          </p:cNvPr>
          <p:cNvCxnSpPr>
            <a:cxnSpLocks/>
          </p:cNvCxnSpPr>
          <p:nvPr/>
        </p:nvCxnSpPr>
        <p:spPr>
          <a:xfrm flipH="1">
            <a:off x="6424246" y="3959437"/>
            <a:ext cx="620856" cy="0"/>
          </a:xfrm>
          <a:prstGeom prst="line">
            <a:avLst/>
          </a:prstGeom>
          <a:ln w="254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8" name="מחבר ישר 47">
            <a:extLst>
              <a:ext uri="{FF2B5EF4-FFF2-40B4-BE49-F238E27FC236}">
                <a16:creationId xmlns:a16="http://schemas.microsoft.com/office/drawing/2014/main" id="{C6D0F5C5-3CD3-B249-8A70-49CC51A4956E}"/>
              </a:ext>
            </a:extLst>
          </p:cNvPr>
          <p:cNvCxnSpPr>
            <a:cxnSpLocks/>
          </p:cNvCxnSpPr>
          <p:nvPr/>
        </p:nvCxnSpPr>
        <p:spPr>
          <a:xfrm flipH="1">
            <a:off x="5416060" y="3663508"/>
            <a:ext cx="1735016" cy="0"/>
          </a:xfrm>
          <a:prstGeom prst="line">
            <a:avLst/>
          </a:prstGeom>
          <a:ln w="254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2797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>
            <a:extLst>
              <a:ext uri="{FF2B5EF4-FFF2-40B4-BE49-F238E27FC236}">
                <a16:creationId xmlns:a16="http://schemas.microsoft.com/office/drawing/2014/main" id="{EF5ECF72-6A8F-944B-B8C0-2D5EB06E2B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507"/>
            <a:ext cx="7028880" cy="6858000"/>
          </a:xfrm>
          <a:prstGeom prst="rect">
            <a:avLst/>
          </a:prstGeom>
        </p:spPr>
      </p:pic>
      <p:graphicFrame>
        <p:nvGraphicFramePr>
          <p:cNvPr id="5" name="מציין מיקום תוכן 4">
            <a:extLst>
              <a:ext uri="{FF2B5EF4-FFF2-40B4-BE49-F238E27FC236}">
                <a16:creationId xmlns:a16="http://schemas.microsoft.com/office/drawing/2014/main" id="{0AB22051-C4A6-1641-8239-1B5B42CF78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2942328"/>
              </p:ext>
            </p:extLst>
          </p:nvPr>
        </p:nvGraphicFramePr>
        <p:xfrm>
          <a:off x="7221415" y="993283"/>
          <a:ext cx="4624754" cy="9144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4624754">
                  <a:extLst>
                    <a:ext uri="{9D8B030D-6E8A-4147-A177-3AD203B41FA5}">
                      <a16:colId xmlns:a16="http://schemas.microsoft.com/office/drawing/2014/main" val="2727355026"/>
                    </a:ext>
                  </a:extLst>
                </a:gridCol>
              </a:tblGrid>
              <a:tr h="56449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dirty="0"/>
                        <a:t>הגדרה - מהי נדידת הציפורים?</a:t>
                      </a:r>
                    </a:p>
                    <a:p>
                      <a:pPr rtl="1"/>
                      <a:r>
                        <a:rPr lang="he-IL" dirty="0"/>
                        <a:t>תופעה בה להקות ציפורים עוברות מארץ לארץ </a:t>
                      </a:r>
                    </a:p>
                    <a:p>
                      <a:pPr rtl="1"/>
                      <a:r>
                        <a:rPr lang="he-IL" dirty="0"/>
                        <a:t>פעמיים בשנה, במסלולים קבועים יחסית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370741"/>
                  </a:ext>
                </a:extLst>
              </a:tr>
            </a:tbl>
          </a:graphicData>
        </a:graphic>
      </p:graphicFrame>
      <p:sp>
        <p:nvSpPr>
          <p:cNvPr id="6" name="מלבן 5">
            <a:extLst>
              <a:ext uri="{FF2B5EF4-FFF2-40B4-BE49-F238E27FC236}">
                <a16:creationId xmlns:a16="http://schemas.microsoft.com/office/drawing/2014/main" id="{7DE814CF-00FF-5243-BBC7-22D88C8AC1DA}"/>
              </a:ext>
            </a:extLst>
          </p:cNvPr>
          <p:cNvSpPr/>
          <p:nvPr/>
        </p:nvSpPr>
        <p:spPr>
          <a:xfrm>
            <a:off x="7088135" y="2888176"/>
            <a:ext cx="4758034" cy="64633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he-IL" dirty="0"/>
              <a:t>מהם הגורמים לנדידת הציפורים?</a:t>
            </a:r>
          </a:p>
          <a:p>
            <a:r>
              <a:rPr lang="he-IL" dirty="0"/>
              <a:t>הגורמים הם מזון ושעות אור ארוכות בארצות החמות</a:t>
            </a:r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F0C844F3-7DBC-E842-9006-8F488273BC4F}"/>
              </a:ext>
            </a:extLst>
          </p:cNvPr>
          <p:cNvSpPr/>
          <p:nvPr/>
        </p:nvSpPr>
        <p:spPr>
          <a:xfrm>
            <a:off x="7199659" y="4515000"/>
            <a:ext cx="4668266" cy="92333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he-IL" dirty="0"/>
              <a:t>מהן השיטות בהן מודדים את נדידת הציפורים?</a:t>
            </a:r>
          </a:p>
          <a:p>
            <a:r>
              <a:rPr lang="he-IL" dirty="0"/>
              <a:t>השיטות הן </a:t>
            </a:r>
          </a:p>
          <a:p>
            <a:r>
              <a:rPr lang="he-IL" dirty="0"/>
              <a:t>תצפית אנושית, טיבוע, מכ״מ ומשדר שקשור ללוויין.</a:t>
            </a:r>
          </a:p>
        </p:txBody>
      </p:sp>
      <p:sp>
        <p:nvSpPr>
          <p:cNvPr id="27" name="סוגר מסולסל ימני 26">
            <a:extLst>
              <a:ext uri="{FF2B5EF4-FFF2-40B4-BE49-F238E27FC236}">
                <a16:creationId xmlns:a16="http://schemas.microsoft.com/office/drawing/2014/main" id="{57E86A59-FE28-9944-AAAD-C7C23F9E74E3}"/>
              </a:ext>
            </a:extLst>
          </p:cNvPr>
          <p:cNvSpPr/>
          <p:nvPr/>
        </p:nvSpPr>
        <p:spPr>
          <a:xfrm>
            <a:off x="6785183" y="3774830"/>
            <a:ext cx="436237" cy="2848707"/>
          </a:xfrm>
          <a:prstGeom prst="rightBrace">
            <a:avLst/>
          </a:prstGeom>
          <a:ln>
            <a:solidFill>
              <a:schemeClr val="accent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8" name="סוגר מסולסל ימני 27">
            <a:extLst>
              <a:ext uri="{FF2B5EF4-FFF2-40B4-BE49-F238E27FC236}">
                <a16:creationId xmlns:a16="http://schemas.microsoft.com/office/drawing/2014/main" id="{0A3B4686-C566-6146-9AA2-A146D4BEDDD4}"/>
              </a:ext>
            </a:extLst>
          </p:cNvPr>
          <p:cNvSpPr/>
          <p:nvPr/>
        </p:nvSpPr>
        <p:spPr>
          <a:xfrm>
            <a:off x="6761737" y="2977659"/>
            <a:ext cx="436237" cy="621325"/>
          </a:xfrm>
          <a:prstGeom prst="rightBrace">
            <a:avLst/>
          </a:prstGeom>
          <a:ln>
            <a:solidFill>
              <a:schemeClr val="accent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9" name="סוגר מסולסל ימני 28">
            <a:extLst>
              <a:ext uri="{FF2B5EF4-FFF2-40B4-BE49-F238E27FC236}">
                <a16:creationId xmlns:a16="http://schemas.microsoft.com/office/drawing/2014/main" id="{560A9F97-6225-944B-9114-6958C64D2B4C}"/>
              </a:ext>
            </a:extLst>
          </p:cNvPr>
          <p:cNvSpPr/>
          <p:nvPr/>
        </p:nvSpPr>
        <p:spPr>
          <a:xfrm>
            <a:off x="6796907" y="1055074"/>
            <a:ext cx="436237" cy="621325"/>
          </a:xfrm>
          <a:prstGeom prst="rightBrace">
            <a:avLst/>
          </a:prstGeom>
          <a:ln>
            <a:solidFill>
              <a:schemeClr val="accent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marL="0" algn="ctr" defTabSz="914400" rtl="0" eaLnBrk="1" latinLnBrk="0" hangingPunct="1"/>
            <a:endParaRPr lang="he-IL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5F5C88A-8191-BA44-9D5B-770437E37FF4}"/>
              </a:ext>
            </a:extLst>
          </p:cNvPr>
          <p:cNvSpPr txBox="1"/>
          <p:nvPr/>
        </p:nvSpPr>
        <p:spPr>
          <a:xfrm>
            <a:off x="7443596" y="1959098"/>
            <a:ext cx="635525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200" dirty="0"/>
              <a:t>x</a:t>
            </a:r>
            <a:endParaRPr lang="he-IL" sz="32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A62DF7D-1E74-1545-B627-78EE4D085ED9}"/>
              </a:ext>
            </a:extLst>
          </p:cNvPr>
          <p:cNvSpPr txBox="1"/>
          <p:nvPr/>
        </p:nvSpPr>
        <p:spPr>
          <a:xfrm>
            <a:off x="7431571" y="6379001"/>
            <a:ext cx="635525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200" dirty="0"/>
              <a:t>x</a:t>
            </a:r>
            <a:endParaRPr lang="he-IL" sz="3200" dirty="0"/>
          </a:p>
        </p:txBody>
      </p:sp>
      <p:sp>
        <p:nvSpPr>
          <p:cNvPr id="32" name="סוגר מסולסל ימני 31">
            <a:extLst>
              <a:ext uri="{FF2B5EF4-FFF2-40B4-BE49-F238E27FC236}">
                <a16:creationId xmlns:a16="http://schemas.microsoft.com/office/drawing/2014/main" id="{D5F9A497-BEA2-9644-9371-E0CD1531030B}"/>
              </a:ext>
            </a:extLst>
          </p:cNvPr>
          <p:cNvSpPr/>
          <p:nvPr/>
        </p:nvSpPr>
        <p:spPr>
          <a:xfrm>
            <a:off x="6769427" y="1882033"/>
            <a:ext cx="436237" cy="621325"/>
          </a:xfrm>
          <a:prstGeom prst="rightBrace">
            <a:avLst/>
          </a:prstGeom>
          <a:ln>
            <a:solidFill>
              <a:schemeClr val="accent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marL="0" algn="ctr" defTabSz="914400" rtl="0" eaLnBrk="1" latinLnBrk="0" hangingPunct="1"/>
            <a:endParaRPr lang="he-IL"/>
          </a:p>
        </p:txBody>
      </p:sp>
      <p:sp>
        <p:nvSpPr>
          <p:cNvPr id="33" name="סוגר מסולסל ימני 32">
            <a:extLst>
              <a:ext uri="{FF2B5EF4-FFF2-40B4-BE49-F238E27FC236}">
                <a16:creationId xmlns:a16="http://schemas.microsoft.com/office/drawing/2014/main" id="{5DE23B90-3791-BE47-B358-F5E251738F87}"/>
              </a:ext>
            </a:extLst>
          </p:cNvPr>
          <p:cNvSpPr/>
          <p:nvPr/>
        </p:nvSpPr>
        <p:spPr>
          <a:xfrm>
            <a:off x="6853111" y="6637167"/>
            <a:ext cx="453824" cy="211015"/>
          </a:xfrm>
          <a:prstGeom prst="rightBrace">
            <a:avLst/>
          </a:prstGeom>
          <a:ln>
            <a:solidFill>
              <a:schemeClr val="accent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marL="0" algn="ctr" defTabSz="914400" rtl="0" eaLnBrk="1" latinLnBrk="0" hangingPunct="1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498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30" grpId="0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021C2F5-4999-A84A-890F-3C70EC62C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נמלא את טבלת ההכנה לסיכום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ABE7765-B448-F047-A7D8-737A3A2EA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he-IL" dirty="0"/>
          </a:p>
          <a:p>
            <a:endParaRPr lang="he-IL" dirty="0"/>
          </a:p>
        </p:txBody>
      </p:sp>
      <p:graphicFrame>
        <p:nvGraphicFramePr>
          <p:cNvPr id="4" name="טבלה 3">
            <a:extLst>
              <a:ext uri="{FF2B5EF4-FFF2-40B4-BE49-F238E27FC236}">
                <a16:creationId xmlns:a16="http://schemas.microsoft.com/office/drawing/2014/main" id="{FE7E2D94-52C8-D948-A3BD-36868EAF74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3516632"/>
              </p:ext>
            </p:extLst>
          </p:nvPr>
        </p:nvGraphicFramePr>
        <p:xfrm>
          <a:off x="2418861" y="1690688"/>
          <a:ext cx="8647723" cy="2409158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964340">
                  <a:extLst>
                    <a:ext uri="{9D8B030D-6E8A-4147-A177-3AD203B41FA5}">
                      <a16:colId xmlns:a16="http://schemas.microsoft.com/office/drawing/2014/main" val="2990023966"/>
                    </a:ext>
                  </a:extLst>
                </a:gridCol>
                <a:gridCol w="5683383">
                  <a:extLst>
                    <a:ext uri="{9D8B030D-6E8A-4147-A177-3AD203B41FA5}">
                      <a16:colId xmlns:a16="http://schemas.microsoft.com/office/drawing/2014/main" val="3010803005"/>
                    </a:ext>
                  </a:extLst>
                </a:gridCol>
              </a:tblGrid>
              <a:tr h="564499">
                <a:tc>
                  <a:txBody>
                    <a:bodyPr/>
                    <a:lstStyle/>
                    <a:p>
                      <a:pPr rtl="1"/>
                      <a:r>
                        <a:rPr lang="he-IL" b="1" dirty="0"/>
                        <a:t>תבחין לפי המשימה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1" dirty="0"/>
                        <a:t>״כהן ובהט,1996״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117053"/>
                  </a:ext>
                </a:extLst>
              </a:tr>
              <a:tr h="564499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הגדרה - מהי נדידת הציפורים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תופעה בה להקות ציפורים עוברות מארץ לארץ פעמיים בשנה, במסלולים קבועים יחסית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518205"/>
                  </a:ext>
                </a:extLst>
              </a:tr>
              <a:tr h="564499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הגורמים לנדידת הציפורים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הגורמים הם מזון ושעות אור ארוכות בארצות החמות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67408"/>
                  </a:ext>
                </a:extLst>
              </a:tr>
              <a:tr h="564499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השיטות בהן חוקרים את</a:t>
                      </a:r>
                    </a:p>
                    <a:p>
                      <a:pPr rtl="1"/>
                      <a:r>
                        <a:rPr lang="he-IL" dirty="0"/>
                        <a:t>נדידת הציפורים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השיטות הן תצפית אנושית, טיבוע, </a:t>
                      </a:r>
                      <a:r>
                        <a:rPr lang="he-IL" dirty="0" err="1"/>
                        <a:t>מכ״מ</a:t>
                      </a:r>
                      <a:r>
                        <a:rPr lang="he-IL" dirty="0"/>
                        <a:t> ומשדר שקשור ללוויין.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6284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7103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8F706A6-E599-5149-94CB-7AEC9F03C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נכתוב את הסיכום שלנו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973C939-581A-A743-9830-EBD32CA6E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r>
              <a:rPr lang="he-IL" dirty="0"/>
              <a:t>        בארצות שונות, בכל שנה, אפשר לראות ציפורים בלהקות עפות בשמיים.       זו תופעה מאוד מעניינת גם את הציבור הרחב וגם חוקרים רבים. כהן ובהט (1996) כתבו על כך.</a:t>
            </a:r>
          </a:p>
          <a:p>
            <a:r>
              <a:rPr lang="he-IL" dirty="0"/>
              <a:t> "נדידת ציפורים". היא תופעה בה להקות ציפורים עוברות מארץ לארץ פעמיים בשנה, במסלולים קבועים יחסית.</a:t>
            </a:r>
          </a:p>
          <a:p>
            <a:r>
              <a:rPr lang="he-IL" dirty="0"/>
              <a:t> כהן ובהט (1996) מביאים שתי סיבות לנדידת הציפורים. האחת היא מזון </a:t>
            </a:r>
            <a:r>
              <a:rPr lang="he-IL" dirty="0" err="1"/>
              <a:t>והשניה</a:t>
            </a:r>
            <a:r>
              <a:rPr lang="he-IL" dirty="0"/>
              <a:t> היא שעות האור הארוכות שיש בארצות החמות יותר.</a:t>
            </a:r>
          </a:p>
          <a:p>
            <a:r>
              <a:rPr lang="he-IL" dirty="0"/>
              <a:t> יש שיטות שונות לאיסוף מידע על הציפורים. לפי כהן ובהט (1996) השיטות הן תצפית אנושית, טיבוע, </a:t>
            </a:r>
            <a:r>
              <a:rPr lang="he-IL" dirty="0" err="1"/>
              <a:t>מכ״מ</a:t>
            </a:r>
            <a:r>
              <a:rPr lang="he-IL" dirty="0"/>
              <a:t> ומשדר שקשור ללוויין.</a:t>
            </a:r>
          </a:p>
          <a:p>
            <a:endParaRPr lang="he-IL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42D715-73F9-3243-ABC1-0735376D5231}"/>
              </a:ext>
            </a:extLst>
          </p:cNvPr>
          <p:cNvSpPr txBox="1"/>
          <p:nvPr/>
        </p:nvSpPr>
        <p:spPr>
          <a:xfrm>
            <a:off x="10597662" y="1915869"/>
            <a:ext cx="1594338" cy="646331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1">
            <a:spAutoFit/>
          </a:bodyPr>
          <a:lstStyle/>
          <a:p>
            <a:r>
              <a:rPr lang="he-IL" dirty="0"/>
              <a:t>משפט פתיחה</a:t>
            </a:r>
          </a:p>
          <a:p>
            <a:r>
              <a:rPr lang="he-IL" dirty="0"/>
              <a:t>על הנושא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CD12C7-AAB1-654E-B038-0669385C3549}"/>
              </a:ext>
            </a:extLst>
          </p:cNvPr>
          <p:cNvSpPr txBox="1"/>
          <p:nvPr/>
        </p:nvSpPr>
        <p:spPr>
          <a:xfrm>
            <a:off x="11195538" y="2988379"/>
            <a:ext cx="762000" cy="646331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1">
            <a:spAutoFit/>
          </a:bodyPr>
          <a:lstStyle/>
          <a:p>
            <a:r>
              <a:rPr lang="he-IL" dirty="0"/>
              <a:t>תבחין </a:t>
            </a:r>
          </a:p>
          <a:p>
            <a:r>
              <a:rPr lang="he-IL" dirty="0"/>
              <a:t>ראשון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33EA6E-6BA8-F84E-8A74-1D327DD6CEA4}"/>
              </a:ext>
            </a:extLst>
          </p:cNvPr>
          <p:cNvSpPr txBox="1"/>
          <p:nvPr/>
        </p:nvSpPr>
        <p:spPr>
          <a:xfrm>
            <a:off x="11195538" y="3886702"/>
            <a:ext cx="825012" cy="646331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1">
            <a:spAutoFit/>
          </a:bodyPr>
          <a:lstStyle/>
          <a:p>
            <a:r>
              <a:rPr lang="he-IL" dirty="0"/>
              <a:t>תבחין</a:t>
            </a:r>
          </a:p>
          <a:p>
            <a:r>
              <a:rPr lang="he-IL" dirty="0"/>
              <a:t> שני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C2F3DC-01A4-6D47-97D4-FF268FC47BE2}"/>
              </a:ext>
            </a:extLst>
          </p:cNvPr>
          <p:cNvSpPr txBox="1"/>
          <p:nvPr/>
        </p:nvSpPr>
        <p:spPr>
          <a:xfrm>
            <a:off x="11195537" y="4993027"/>
            <a:ext cx="841131" cy="646331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1">
            <a:spAutoFit/>
          </a:bodyPr>
          <a:lstStyle/>
          <a:p>
            <a:r>
              <a:rPr lang="he-IL" dirty="0"/>
              <a:t>תבחין </a:t>
            </a:r>
          </a:p>
          <a:p>
            <a:r>
              <a:rPr lang="he-IL" dirty="0"/>
              <a:t>שלישי</a:t>
            </a:r>
          </a:p>
        </p:txBody>
      </p:sp>
    </p:spTree>
    <p:extLst>
      <p:ext uri="{BB962C8B-B14F-4D97-AF65-F5344CB8AC3E}">
        <p14:creationId xmlns:p14="http://schemas.microsoft.com/office/powerpoint/2010/main" val="2238555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993F191-3C95-C640-B45E-808217A8B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סיכום ממזג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A2220EC-3891-D94D-B931-7CB39C336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077" y="1825625"/>
            <a:ext cx="11060723" cy="4351338"/>
          </a:xfrm>
        </p:spPr>
        <p:txBody>
          <a:bodyPr/>
          <a:lstStyle/>
          <a:p>
            <a:r>
              <a:rPr lang="he-IL" dirty="0"/>
              <a:t>נלמד להוסיף עוד טקסט לסיכום שלנו.</a:t>
            </a:r>
          </a:p>
          <a:p>
            <a:endParaRPr lang="he-IL" dirty="0"/>
          </a:p>
          <a:p>
            <a:r>
              <a:rPr lang="he-IL" dirty="0"/>
              <a:t>הטקסט </a:t>
            </a:r>
          </a:p>
          <a:p>
            <a:r>
              <a:rPr lang="he-IL" b="1" dirty="0"/>
              <a:t>״חצי מיליארד ציפורים טסות מעל עמק החולה בכל שנה. אז מה הבעיה?״</a:t>
            </a:r>
            <a:endParaRPr lang="en-US" dirty="0"/>
          </a:p>
          <a:p>
            <a:endParaRPr lang="he-IL" dirty="0"/>
          </a:p>
        </p:txBody>
      </p:sp>
      <p:pic>
        <p:nvPicPr>
          <p:cNvPr id="4" name="תמונה 3" descr="לוגו - יום נדידת הציפורים הבינלאומי">
            <a:extLst>
              <a:ext uri="{FF2B5EF4-FFF2-40B4-BE49-F238E27FC236}">
                <a16:creationId xmlns:a16="http://schemas.microsoft.com/office/drawing/2014/main" id="{BCCB1212-DD27-BE4B-95F7-3554982ED2D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07" y="4001294"/>
            <a:ext cx="4378569" cy="28567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57939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A1D70DCA-AF91-5947-A605-C9C3A1788E9B}"/>
              </a:ext>
            </a:extLst>
          </p:cNvPr>
          <p:cNvCxnSpPr>
            <a:cxnSpLocks/>
          </p:cNvCxnSpPr>
          <p:nvPr/>
        </p:nvCxnSpPr>
        <p:spPr>
          <a:xfrm>
            <a:off x="2079675" y="4604450"/>
            <a:ext cx="1149" cy="200558"/>
          </a:xfrm>
          <a:prstGeom prst="line">
            <a:avLst/>
          </a:prstGeom>
          <a:ln w="190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E40BD996-5735-E04C-B30A-D1B623CC80DA}"/>
              </a:ext>
            </a:extLst>
          </p:cNvPr>
          <p:cNvCxnSpPr>
            <a:cxnSpLocks/>
            <a:endCxn id="14" idx="8"/>
          </p:cNvCxnSpPr>
          <p:nvPr/>
        </p:nvCxnSpPr>
        <p:spPr>
          <a:xfrm>
            <a:off x="4292777" y="4072268"/>
            <a:ext cx="1" cy="453843"/>
          </a:xfrm>
          <a:prstGeom prst="line">
            <a:avLst/>
          </a:prstGeom>
          <a:ln w="190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E1771045-ACA3-3B4C-878F-B0877BFD326F}"/>
              </a:ext>
            </a:extLst>
          </p:cNvPr>
          <p:cNvCxnSpPr>
            <a:cxnSpLocks/>
          </p:cNvCxnSpPr>
          <p:nvPr/>
        </p:nvCxnSpPr>
        <p:spPr>
          <a:xfrm>
            <a:off x="6308555" y="3186720"/>
            <a:ext cx="0" cy="716157"/>
          </a:xfrm>
          <a:prstGeom prst="line">
            <a:avLst/>
          </a:prstGeom>
          <a:ln w="190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CCE2355B-EA71-DE46-A0BD-3CC9F6565B15}"/>
              </a:ext>
            </a:extLst>
          </p:cNvPr>
          <p:cNvCxnSpPr>
            <a:cxnSpLocks/>
            <a:endCxn id="16" idx="8"/>
          </p:cNvCxnSpPr>
          <p:nvPr/>
        </p:nvCxnSpPr>
        <p:spPr>
          <a:xfrm flipH="1">
            <a:off x="8454247" y="2172607"/>
            <a:ext cx="10504" cy="850493"/>
          </a:xfrm>
          <a:prstGeom prst="line">
            <a:avLst/>
          </a:prstGeom>
          <a:ln w="190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6">
            <a:extLst>
              <a:ext uri="{FF2B5EF4-FFF2-40B4-BE49-F238E27FC236}">
                <a16:creationId xmlns:a16="http://schemas.microsoft.com/office/drawing/2014/main" id="{B48A0EA4-E074-3042-8E12-AFB03C7F4964}"/>
              </a:ext>
            </a:extLst>
          </p:cNvPr>
          <p:cNvSpPr/>
          <p:nvPr/>
        </p:nvSpPr>
        <p:spPr>
          <a:xfrm>
            <a:off x="10129739" y="649499"/>
            <a:ext cx="1197051" cy="3405267"/>
          </a:xfrm>
          <a:custGeom>
            <a:avLst/>
            <a:gdLst>
              <a:gd name="connsiteX0" fmla="*/ 598476 w 1197051"/>
              <a:gd name="connsiteY0" fmla="*/ 0 h 3405267"/>
              <a:gd name="connsiteX1" fmla="*/ 314867 w 1197051"/>
              <a:gd name="connsiteY1" fmla="*/ 0 h 3405267"/>
              <a:gd name="connsiteX2" fmla="*/ 314867 w 1197051"/>
              <a:gd name="connsiteY2" fmla="*/ 203018 h 3405267"/>
              <a:gd name="connsiteX3" fmla="*/ 0 w 1197051"/>
              <a:gd name="connsiteY3" fmla="*/ 1702534 h 3405267"/>
              <a:gd name="connsiteX4" fmla="*/ 314867 w 1197051"/>
              <a:gd name="connsiteY4" fmla="*/ 3202150 h 3405267"/>
              <a:gd name="connsiteX5" fmla="*/ 314867 w 1197051"/>
              <a:gd name="connsiteY5" fmla="*/ 3405267 h 3405267"/>
              <a:gd name="connsiteX6" fmla="*/ 598476 w 1197051"/>
              <a:gd name="connsiteY6" fmla="*/ 3405267 h 3405267"/>
              <a:gd name="connsiteX7" fmla="*/ 1197051 w 1197051"/>
              <a:gd name="connsiteY7" fmla="*/ 1702634 h 3405267"/>
              <a:gd name="connsiteX8" fmla="*/ 598476 w 1197051"/>
              <a:gd name="connsiteY8" fmla="*/ 0 h 3405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7051" h="3405267">
                <a:moveTo>
                  <a:pt x="598476" y="0"/>
                </a:moveTo>
                <a:lnTo>
                  <a:pt x="314867" y="0"/>
                </a:lnTo>
                <a:lnTo>
                  <a:pt x="314867" y="203018"/>
                </a:lnTo>
                <a:cubicBezTo>
                  <a:pt x="127425" y="490518"/>
                  <a:pt x="0" y="1054235"/>
                  <a:pt x="0" y="1702534"/>
                </a:cubicBezTo>
                <a:cubicBezTo>
                  <a:pt x="0" y="2350833"/>
                  <a:pt x="127425" y="2914649"/>
                  <a:pt x="314867" y="3202150"/>
                </a:cubicBezTo>
                <a:lnTo>
                  <a:pt x="314867" y="3405267"/>
                </a:lnTo>
                <a:lnTo>
                  <a:pt x="598476" y="3405267"/>
                </a:lnTo>
                <a:cubicBezTo>
                  <a:pt x="929021" y="3405267"/>
                  <a:pt x="1197051" y="2643027"/>
                  <a:pt x="1197051" y="1702634"/>
                </a:cubicBezTo>
                <a:cubicBezTo>
                  <a:pt x="1197051" y="762241"/>
                  <a:pt x="929021" y="0"/>
                  <a:pt x="598476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98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A83E740E-9EB4-9D45-89F3-35A41BE5469A}"/>
              </a:ext>
            </a:extLst>
          </p:cNvPr>
          <p:cNvSpPr/>
          <p:nvPr/>
        </p:nvSpPr>
        <p:spPr>
          <a:xfrm>
            <a:off x="9846130" y="649499"/>
            <a:ext cx="1196951" cy="3405067"/>
          </a:xfrm>
          <a:custGeom>
            <a:avLst/>
            <a:gdLst>
              <a:gd name="connsiteX0" fmla="*/ 1196952 w 1196951"/>
              <a:gd name="connsiteY0" fmla="*/ 1702534 h 3405067"/>
              <a:gd name="connsiteX1" fmla="*/ 598476 w 1196951"/>
              <a:gd name="connsiteY1" fmla="*/ 3405068 h 3405067"/>
              <a:gd name="connsiteX2" fmla="*/ 0 w 1196951"/>
              <a:gd name="connsiteY2" fmla="*/ 1702534 h 3405067"/>
              <a:gd name="connsiteX3" fmla="*/ 598476 w 1196951"/>
              <a:gd name="connsiteY3" fmla="*/ 0 h 3405067"/>
              <a:gd name="connsiteX4" fmla="*/ 1196952 w 1196951"/>
              <a:gd name="connsiteY4" fmla="*/ 1702534 h 3405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6951" h="3405067">
                <a:moveTo>
                  <a:pt x="1196952" y="1702534"/>
                </a:moveTo>
                <a:cubicBezTo>
                  <a:pt x="1196952" y="2642817"/>
                  <a:pt x="929005" y="3405068"/>
                  <a:pt x="598476" y="3405068"/>
                </a:cubicBezTo>
                <a:cubicBezTo>
                  <a:pt x="267947" y="3405068"/>
                  <a:pt x="0" y="2642818"/>
                  <a:pt x="0" y="1702534"/>
                </a:cubicBezTo>
                <a:cubicBezTo>
                  <a:pt x="0" y="762250"/>
                  <a:pt x="267947" y="0"/>
                  <a:pt x="598476" y="0"/>
                </a:cubicBezTo>
                <a:cubicBezTo>
                  <a:pt x="929005" y="0"/>
                  <a:pt x="1196952" y="762250"/>
                  <a:pt x="1196952" y="1702534"/>
                </a:cubicBezTo>
                <a:close/>
              </a:path>
            </a:pathLst>
          </a:custGeom>
          <a:solidFill>
            <a:schemeClr val="bg1"/>
          </a:solidFill>
          <a:ln w="998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063DF1DF-B247-BF4A-86EB-488C424A61A0}"/>
              </a:ext>
            </a:extLst>
          </p:cNvPr>
          <p:cNvSpPr/>
          <p:nvPr/>
        </p:nvSpPr>
        <p:spPr>
          <a:xfrm>
            <a:off x="9919028" y="992921"/>
            <a:ext cx="967187" cy="2718222"/>
          </a:xfrm>
          <a:custGeom>
            <a:avLst/>
            <a:gdLst>
              <a:gd name="connsiteX0" fmla="*/ 955484 w 955484"/>
              <a:gd name="connsiteY0" fmla="*/ 1359111 h 2718222"/>
              <a:gd name="connsiteX1" fmla="*/ 477742 w 955484"/>
              <a:gd name="connsiteY1" fmla="*/ 2718222 h 2718222"/>
              <a:gd name="connsiteX2" fmla="*/ -1 w 955484"/>
              <a:gd name="connsiteY2" fmla="*/ 1359111 h 2718222"/>
              <a:gd name="connsiteX3" fmla="*/ 477742 w 955484"/>
              <a:gd name="connsiteY3" fmla="*/ 0 h 2718222"/>
              <a:gd name="connsiteX4" fmla="*/ 955484 w 955484"/>
              <a:gd name="connsiteY4" fmla="*/ 1359111 h 2718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5484" h="2718222">
                <a:moveTo>
                  <a:pt x="955484" y="1359111"/>
                </a:moveTo>
                <a:cubicBezTo>
                  <a:pt x="955484" y="2109728"/>
                  <a:pt x="741592" y="2718222"/>
                  <a:pt x="477742" y="2718222"/>
                </a:cubicBezTo>
                <a:cubicBezTo>
                  <a:pt x="213892" y="2718222"/>
                  <a:pt x="-1" y="2109727"/>
                  <a:pt x="-1" y="1359111"/>
                </a:cubicBezTo>
                <a:cubicBezTo>
                  <a:pt x="-1" y="608495"/>
                  <a:pt x="213892" y="0"/>
                  <a:pt x="477742" y="0"/>
                </a:cubicBezTo>
                <a:cubicBezTo>
                  <a:pt x="741592" y="0"/>
                  <a:pt x="955484" y="608495"/>
                  <a:pt x="955484" y="1359111"/>
                </a:cubicBezTo>
                <a:close/>
              </a:path>
            </a:pathLst>
          </a:custGeom>
          <a:solidFill>
            <a:schemeClr val="accent1"/>
          </a:solidFill>
          <a:ln w="998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A397E075-1C02-7E4B-BFFD-E830F4D98A90}"/>
              </a:ext>
            </a:extLst>
          </p:cNvPr>
          <p:cNvSpPr/>
          <p:nvPr/>
        </p:nvSpPr>
        <p:spPr>
          <a:xfrm>
            <a:off x="10003912" y="1384677"/>
            <a:ext cx="680163" cy="1934810"/>
          </a:xfrm>
          <a:custGeom>
            <a:avLst/>
            <a:gdLst>
              <a:gd name="connsiteX0" fmla="*/ 680163 w 680163"/>
              <a:gd name="connsiteY0" fmla="*/ 967356 h 1934810"/>
              <a:gd name="connsiteX1" fmla="*/ 340631 w 680163"/>
              <a:gd name="connsiteY1" fmla="*/ 1934811 h 1934810"/>
              <a:gd name="connsiteX2" fmla="*/ 0 w 680163"/>
              <a:gd name="connsiteY2" fmla="*/ 967356 h 1934810"/>
              <a:gd name="connsiteX3" fmla="*/ 340132 w 680163"/>
              <a:gd name="connsiteY3" fmla="*/ 0 h 1934810"/>
              <a:gd name="connsiteX4" fmla="*/ 680163 w 680163"/>
              <a:gd name="connsiteY4" fmla="*/ 967356 h 193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163" h="1934810">
                <a:moveTo>
                  <a:pt x="680163" y="967356"/>
                </a:moveTo>
                <a:cubicBezTo>
                  <a:pt x="680163" y="1501713"/>
                  <a:pt x="527973" y="1934811"/>
                  <a:pt x="340631" y="1934811"/>
                </a:cubicBezTo>
                <a:cubicBezTo>
                  <a:pt x="153289" y="1934811"/>
                  <a:pt x="0" y="1501713"/>
                  <a:pt x="0" y="967356"/>
                </a:cubicBezTo>
                <a:cubicBezTo>
                  <a:pt x="0" y="432998"/>
                  <a:pt x="152190" y="0"/>
                  <a:pt x="340132" y="0"/>
                </a:cubicBezTo>
                <a:cubicBezTo>
                  <a:pt x="528073" y="0"/>
                  <a:pt x="680163" y="433198"/>
                  <a:pt x="680163" y="967356"/>
                </a:cubicBezTo>
                <a:close/>
              </a:path>
            </a:pathLst>
          </a:custGeom>
          <a:solidFill>
            <a:schemeClr val="bg1"/>
          </a:solidFill>
          <a:ln w="998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EEF718A-D5D0-D34A-A925-0F115228EAF8}"/>
              </a:ext>
            </a:extLst>
          </p:cNvPr>
          <p:cNvSpPr/>
          <p:nvPr/>
        </p:nvSpPr>
        <p:spPr>
          <a:xfrm>
            <a:off x="10087697" y="1712921"/>
            <a:ext cx="449081" cy="1278223"/>
          </a:xfrm>
          <a:custGeom>
            <a:avLst/>
            <a:gdLst>
              <a:gd name="connsiteX0" fmla="*/ 449081 w 449081"/>
              <a:gd name="connsiteY0" fmla="*/ 639112 h 1278223"/>
              <a:gd name="connsiteX1" fmla="*/ 224491 w 449081"/>
              <a:gd name="connsiteY1" fmla="*/ 1278224 h 1278223"/>
              <a:gd name="connsiteX2" fmla="*/ 0 w 449081"/>
              <a:gd name="connsiteY2" fmla="*/ 639112 h 1278223"/>
              <a:gd name="connsiteX3" fmla="*/ 224491 w 449081"/>
              <a:gd name="connsiteY3" fmla="*/ 0 h 1278223"/>
              <a:gd name="connsiteX4" fmla="*/ 449081 w 449081"/>
              <a:gd name="connsiteY4" fmla="*/ 639112 h 1278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081" h="1278223">
                <a:moveTo>
                  <a:pt x="449081" y="639112"/>
                </a:moveTo>
                <a:cubicBezTo>
                  <a:pt x="449081" y="991922"/>
                  <a:pt x="348520" y="1278224"/>
                  <a:pt x="224491" y="1278224"/>
                </a:cubicBezTo>
                <a:cubicBezTo>
                  <a:pt x="100462" y="1278224"/>
                  <a:pt x="0" y="992221"/>
                  <a:pt x="0" y="639112"/>
                </a:cubicBezTo>
                <a:cubicBezTo>
                  <a:pt x="0" y="286003"/>
                  <a:pt x="100561" y="0"/>
                  <a:pt x="224491" y="0"/>
                </a:cubicBezTo>
                <a:cubicBezTo>
                  <a:pt x="348420" y="0"/>
                  <a:pt x="449081" y="286402"/>
                  <a:pt x="449081" y="639112"/>
                </a:cubicBezTo>
                <a:close/>
              </a:path>
            </a:pathLst>
          </a:custGeom>
          <a:solidFill>
            <a:schemeClr val="accent1"/>
          </a:solidFill>
          <a:ln w="998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1568311A-7A05-7B42-8FE1-17D4869EEA3D}"/>
              </a:ext>
            </a:extLst>
          </p:cNvPr>
          <p:cNvSpPr/>
          <p:nvPr/>
        </p:nvSpPr>
        <p:spPr>
          <a:xfrm>
            <a:off x="10180669" y="2066030"/>
            <a:ext cx="201222" cy="572104"/>
          </a:xfrm>
          <a:custGeom>
            <a:avLst/>
            <a:gdLst>
              <a:gd name="connsiteX0" fmla="*/ 201223 w 201222"/>
              <a:gd name="connsiteY0" fmla="*/ 286003 h 572104"/>
              <a:gd name="connsiteX1" fmla="*/ 100661 w 201222"/>
              <a:gd name="connsiteY1" fmla="*/ 572105 h 572104"/>
              <a:gd name="connsiteX2" fmla="*/ 0 w 201222"/>
              <a:gd name="connsiteY2" fmla="*/ 286003 h 572104"/>
              <a:gd name="connsiteX3" fmla="*/ 100661 w 201222"/>
              <a:gd name="connsiteY3" fmla="*/ 0 h 572104"/>
              <a:gd name="connsiteX4" fmla="*/ 201223 w 201222"/>
              <a:gd name="connsiteY4" fmla="*/ 286003 h 57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222" h="572104">
                <a:moveTo>
                  <a:pt x="201223" y="286003"/>
                </a:moveTo>
                <a:cubicBezTo>
                  <a:pt x="201223" y="444083"/>
                  <a:pt x="156184" y="572105"/>
                  <a:pt x="100661" y="572105"/>
                </a:cubicBezTo>
                <a:cubicBezTo>
                  <a:pt x="45137" y="572105"/>
                  <a:pt x="0" y="444083"/>
                  <a:pt x="0" y="286003"/>
                </a:cubicBezTo>
                <a:cubicBezTo>
                  <a:pt x="0" y="127922"/>
                  <a:pt x="45037" y="0"/>
                  <a:pt x="100661" y="0"/>
                </a:cubicBezTo>
                <a:cubicBezTo>
                  <a:pt x="156284" y="0"/>
                  <a:pt x="201223" y="128022"/>
                  <a:pt x="201223" y="286003"/>
                </a:cubicBezTo>
                <a:close/>
              </a:path>
            </a:pathLst>
          </a:custGeom>
          <a:solidFill>
            <a:schemeClr val="bg1"/>
          </a:solidFill>
          <a:ln w="998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208FC70C-C797-B04C-A843-4B80CB48710B}"/>
              </a:ext>
            </a:extLst>
          </p:cNvPr>
          <p:cNvSpPr/>
          <p:nvPr/>
        </p:nvSpPr>
        <p:spPr>
          <a:xfrm>
            <a:off x="1598488" y="4783753"/>
            <a:ext cx="964871" cy="964859"/>
          </a:xfrm>
          <a:custGeom>
            <a:avLst/>
            <a:gdLst>
              <a:gd name="connsiteX0" fmla="*/ 482535 w 964871"/>
              <a:gd name="connsiteY0" fmla="*/ 0 h 964859"/>
              <a:gd name="connsiteX1" fmla="*/ 0 w 964871"/>
              <a:gd name="connsiteY1" fmla="*/ 482330 h 964859"/>
              <a:gd name="connsiteX2" fmla="*/ 482336 w 964871"/>
              <a:gd name="connsiteY2" fmla="*/ 964859 h 964859"/>
              <a:gd name="connsiteX3" fmla="*/ 964871 w 964871"/>
              <a:gd name="connsiteY3" fmla="*/ 482529 h 964859"/>
              <a:gd name="connsiteX4" fmla="*/ 964871 w 964871"/>
              <a:gd name="connsiteY4" fmla="*/ 482430 h 964859"/>
              <a:gd name="connsiteX5" fmla="*/ 482535 w 964871"/>
              <a:gd name="connsiteY5" fmla="*/ 0 h 964859"/>
              <a:gd name="connsiteX6" fmla="*/ 482535 w 964871"/>
              <a:gd name="connsiteY6" fmla="*/ 914828 h 964859"/>
              <a:gd name="connsiteX7" fmla="*/ 49931 w 964871"/>
              <a:gd name="connsiteY7" fmla="*/ 482430 h 964859"/>
              <a:gd name="connsiteX8" fmla="*/ 482336 w 964871"/>
              <a:gd name="connsiteY8" fmla="*/ 49831 h 964859"/>
              <a:gd name="connsiteX9" fmla="*/ 914940 w 964871"/>
              <a:gd name="connsiteY9" fmla="*/ 482230 h 964859"/>
              <a:gd name="connsiteX10" fmla="*/ 914940 w 964871"/>
              <a:gd name="connsiteY10" fmla="*/ 482430 h 964859"/>
              <a:gd name="connsiteX11" fmla="*/ 482535 w 964871"/>
              <a:gd name="connsiteY11" fmla="*/ 915028 h 964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64871" h="964859">
                <a:moveTo>
                  <a:pt x="482535" y="0"/>
                </a:moveTo>
                <a:cubicBezTo>
                  <a:pt x="216093" y="-60"/>
                  <a:pt x="55" y="215890"/>
                  <a:pt x="0" y="482330"/>
                </a:cubicBezTo>
                <a:cubicBezTo>
                  <a:pt x="-55" y="748769"/>
                  <a:pt x="215894" y="964799"/>
                  <a:pt x="482336" y="964859"/>
                </a:cubicBezTo>
                <a:cubicBezTo>
                  <a:pt x="748779" y="964919"/>
                  <a:pt x="964811" y="748969"/>
                  <a:pt x="964871" y="482529"/>
                </a:cubicBezTo>
                <a:cubicBezTo>
                  <a:pt x="964871" y="482499"/>
                  <a:pt x="964871" y="482459"/>
                  <a:pt x="964871" y="482430"/>
                </a:cubicBezTo>
                <a:cubicBezTo>
                  <a:pt x="964871" y="216030"/>
                  <a:pt x="748939" y="60"/>
                  <a:pt x="482535" y="0"/>
                </a:cubicBezTo>
                <a:close/>
                <a:moveTo>
                  <a:pt x="482535" y="914828"/>
                </a:moveTo>
                <a:cubicBezTo>
                  <a:pt x="243669" y="914889"/>
                  <a:pt x="49986" y="721288"/>
                  <a:pt x="49931" y="482430"/>
                </a:cubicBezTo>
                <a:cubicBezTo>
                  <a:pt x="49876" y="243571"/>
                  <a:pt x="243470" y="49891"/>
                  <a:pt x="482336" y="49831"/>
                </a:cubicBezTo>
                <a:cubicBezTo>
                  <a:pt x="721197" y="49771"/>
                  <a:pt x="914880" y="243372"/>
                  <a:pt x="914940" y="482230"/>
                </a:cubicBezTo>
                <a:cubicBezTo>
                  <a:pt x="914940" y="482300"/>
                  <a:pt x="914940" y="482360"/>
                  <a:pt x="914940" y="482430"/>
                </a:cubicBezTo>
                <a:cubicBezTo>
                  <a:pt x="914770" y="721198"/>
                  <a:pt x="721307" y="914749"/>
                  <a:pt x="482535" y="915028"/>
                </a:cubicBezTo>
                <a:close/>
              </a:path>
            </a:pathLst>
          </a:custGeom>
          <a:solidFill>
            <a:schemeClr val="accent1"/>
          </a:solidFill>
          <a:ln w="9982" cap="flat">
            <a:noFill/>
            <a:prstDash val="solid"/>
            <a:miter/>
          </a:ln>
          <a:effectLst>
            <a:outerShdw blurRad="127000" dist="38100" dir="2700000" algn="tl" rotWithShape="0">
              <a:prstClr val="black">
                <a:alpha val="23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8E93A6CB-7AE8-D54B-BFC6-9D51A6EF3C64}"/>
              </a:ext>
            </a:extLst>
          </p:cNvPr>
          <p:cNvSpPr/>
          <p:nvPr/>
        </p:nvSpPr>
        <p:spPr>
          <a:xfrm>
            <a:off x="3810342" y="4476280"/>
            <a:ext cx="964871" cy="964858"/>
          </a:xfrm>
          <a:custGeom>
            <a:avLst/>
            <a:gdLst>
              <a:gd name="connsiteX0" fmla="*/ 482436 w 964871"/>
              <a:gd name="connsiteY0" fmla="*/ 0 h 964858"/>
              <a:gd name="connsiteX1" fmla="*/ 0 w 964871"/>
              <a:gd name="connsiteY1" fmla="*/ 482430 h 964858"/>
              <a:gd name="connsiteX2" fmla="*/ 482436 w 964871"/>
              <a:gd name="connsiteY2" fmla="*/ 964859 h 964858"/>
              <a:gd name="connsiteX3" fmla="*/ 964871 w 964871"/>
              <a:gd name="connsiteY3" fmla="*/ 482430 h 964858"/>
              <a:gd name="connsiteX4" fmla="*/ 482635 w 964871"/>
              <a:gd name="connsiteY4" fmla="*/ 0 h 964858"/>
              <a:gd name="connsiteX5" fmla="*/ 482436 w 964871"/>
              <a:gd name="connsiteY5" fmla="*/ 0 h 964858"/>
              <a:gd name="connsiteX6" fmla="*/ 482436 w 964871"/>
              <a:gd name="connsiteY6" fmla="*/ 914829 h 964858"/>
              <a:gd name="connsiteX7" fmla="*/ 49931 w 964871"/>
              <a:gd name="connsiteY7" fmla="*/ 482330 h 964858"/>
              <a:gd name="connsiteX8" fmla="*/ 482436 w 964871"/>
              <a:gd name="connsiteY8" fmla="*/ 49831 h 964858"/>
              <a:gd name="connsiteX9" fmla="*/ 914940 w 964871"/>
              <a:gd name="connsiteY9" fmla="*/ 482330 h 964858"/>
              <a:gd name="connsiteX10" fmla="*/ 914940 w 964871"/>
              <a:gd name="connsiteY10" fmla="*/ 482430 h 964858"/>
              <a:gd name="connsiteX11" fmla="*/ 482436 w 964871"/>
              <a:gd name="connsiteY11" fmla="*/ 914829 h 964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64871" h="964858">
                <a:moveTo>
                  <a:pt x="482436" y="0"/>
                </a:moveTo>
                <a:cubicBezTo>
                  <a:pt x="215993" y="0"/>
                  <a:pt x="0" y="215990"/>
                  <a:pt x="0" y="482430"/>
                </a:cubicBezTo>
                <a:cubicBezTo>
                  <a:pt x="0" y="748869"/>
                  <a:pt x="215993" y="964859"/>
                  <a:pt x="482436" y="964859"/>
                </a:cubicBezTo>
                <a:cubicBezTo>
                  <a:pt x="748879" y="964859"/>
                  <a:pt x="964871" y="748869"/>
                  <a:pt x="964871" y="482430"/>
                </a:cubicBezTo>
                <a:cubicBezTo>
                  <a:pt x="964931" y="216050"/>
                  <a:pt x="749019" y="60"/>
                  <a:pt x="482635" y="0"/>
                </a:cubicBezTo>
                <a:cubicBezTo>
                  <a:pt x="482565" y="0"/>
                  <a:pt x="482506" y="0"/>
                  <a:pt x="482436" y="0"/>
                </a:cubicBezTo>
                <a:close/>
                <a:moveTo>
                  <a:pt x="482436" y="914829"/>
                </a:moveTo>
                <a:cubicBezTo>
                  <a:pt x="243575" y="914829"/>
                  <a:pt x="49931" y="721188"/>
                  <a:pt x="49931" y="482330"/>
                </a:cubicBezTo>
                <a:cubicBezTo>
                  <a:pt x="49931" y="243472"/>
                  <a:pt x="243575" y="49831"/>
                  <a:pt x="482436" y="49831"/>
                </a:cubicBezTo>
                <a:cubicBezTo>
                  <a:pt x="721297" y="49831"/>
                  <a:pt x="914940" y="243472"/>
                  <a:pt x="914940" y="482330"/>
                </a:cubicBezTo>
                <a:cubicBezTo>
                  <a:pt x="914940" y="482360"/>
                  <a:pt x="914940" y="482400"/>
                  <a:pt x="914940" y="482430"/>
                </a:cubicBezTo>
                <a:cubicBezTo>
                  <a:pt x="914720" y="721188"/>
                  <a:pt x="721197" y="914659"/>
                  <a:pt x="482436" y="91482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982" cap="flat">
            <a:noFill/>
            <a:prstDash val="solid"/>
            <a:miter/>
          </a:ln>
          <a:effectLst>
            <a:outerShdw blurRad="127000" dist="38100" dir="2700000" algn="tl" rotWithShape="0">
              <a:prstClr val="black">
                <a:alpha val="23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30543779-636B-3647-8D5E-0346439D2B63}"/>
              </a:ext>
            </a:extLst>
          </p:cNvPr>
          <p:cNvSpPr/>
          <p:nvPr/>
        </p:nvSpPr>
        <p:spPr>
          <a:xfrm>
            <a:off x="5867209" y="3902877"/>
            <a:ext cx="964871" cy="964858"/>
          </a:xfrm>
          <a:custGeom>
            <a:avLst/>
            <a:gdLst>
              <a:gd name="connsiteX0" fmla="*/ 482436 w 964871"/>
              <a:gd name="connsiteY0" fmla="*/ 0 h 964858"/>
              <a:gd name="connsiteX1" fmla="*/ 0 w 964871"/>
              <a:gd name="connsiteY1" fmla="*/ 482430 h 964858"/>
              <a:gd name="connsiteX2" fmla="*/ 482436 w 964871"/>
              <a:gd name="connsiteY2" fmla="*/ 964859 h 964858"/>
              <a:gd name="connsiteX3" fmla="*/ 964871 w 964871"/>
              <a:gd name="connsiteY3" fmla="*/ 482430 h 964858"/>
              <a:gd name="connsiteX4" fmla="*/ 964871 w 964871"/>
              <a:gd name="connsiteY4" fmla="*/ 482330 h 964858"/>
              <a:gd name="connsiteX5" fmla="*/ 482536 w 964871"/>
              <a:gd name="connsiteY5" fmla="*/ 0 h 964858"/>
              <a:gd name="connsiteX6" fmla="*/ 482436 w 964871"/>
              <a:gd name="connsiteY6" fmla="*/ 0 h 964858"/>
              <a:gd name="connsiteX7" fmla="*/ 482436 w 964871"/>
              <a:gd name="connsiteY7" fmla="*/ 914828 h 964858"/>
              <a:gd name="connsiteX8" fmla="*/ 49931 w 964871"/>
              <a:gd name="connsiteY8" fmla="*/ 482330 h 964858"/>
              <a:gd name="connsiteX9" fmla="*/ 482436 w 964871"/>
              <a:gd name="connsiteY9" fmla="*/ 49831 h 964858"/>
              <a:gd name="connsiteX10" fmla="*/ 914940 w 964871"/>
              <a:gd name="connsiteY10" fmla="*/ 482330 h 964858"/>
              <a:gd name="connsiteX11" fmla="*/ 482436 w 964871"/>
              <a:gd name="connsiteY11" fmla="*/ 914828 h 964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64871" h="964858">
                <a:moveTo>
                  <a:pt x="482436" y="0"/>
                </a:moveTo>
                <a:cubicBezTo>
                  <a:pt x="215993" y="0"/>
                  <a:pt x="0" y="215990"/>
                  <a:pt x="0" y="482430"/>
                </a:cubicBezTo>
                <a:cubicBezTo>
                  <a:pt x="0" y="748869"/>
                  <a:pt x="215993" y="964859"/>
                  <a:pt x="482436" y="964859"/>
                </a:cubicBezTo>
                <a:cubicBezTo>
                  <a:pt x="748879" y="964859"/>
                  <a:pt x="964871" y="748869"/>
                  <a:pt x="964871" y="482430"/>
                </a:cubicBezTo>
                <a:cubicBezTo>
                  <a:pt x="964871" y="482399"/>
                  <a:pt x="964871" y="482359"/>
                  <a:pt x="964871" y="482330"/>
                </a:cubicBezTo>
                <a:cubicBezTo>
                  <a:pt x="964871" y="215950"/>
                  <a:pt x="748919" y="0"/>
                  <a:pt x="482536" y="0"/>
                </a:cubicBezTo>
                <a:cubicBezTo>
                  <a:pt x="482505" y="0"/>
                  <a:pt x="482466" y="0"/>
                  <a:pt x="482436" y="0"/>
                </a:cubicBezTo>
                <a:close/>
                <a:moveTo>
                  <a:pt x="482436" y="914828"/>
                </a:moveTo>
                <a:cubicBezTo>
                  <a:pt x="243575" y="914828"/>
                  <a:pt x="49931" y="721188"/>
                  <a:pt x="49931" y="482330"/>
                </a:cubicBezTo>
                <a:cubicBezTo>
                  <a:pt x="49931" y="243471"/>
                  <a:pt x="243575" y="49831"/>
                  <a:pt x="482436" y="49831"/>
                </a:cubicBezTo>
                <a:cubicBezTo>
                  <a:pt x="721297" y="49831"/>
                  <a:pt x="914940" y="243471"/>
                  <a:pt x="914940" y="482330"/>
                </a:cubicBezTo>
                <a:cubicBezTo>
                  <a:pt x="914720" y="721098"/>
                  <a:pt x="721207" y="914609"/>
                  <a:pt x="482436" y="914828"/>
                </a:cubicBezTo>
                <a:close/>
              </a:path>
            </a:pathLst>
          </a:custGeom>
          <a:solidFill>
            <a:schemeClr val="accent2"/>
          </a:solidFill>
          <a:ln w="9982" cap="flat">
            <a:noFill/>
            <a:prstDash val="solid"/>
            <a:miter/>
          </a:ln>
          <a:effectLst>
            <a:outerShdw blurRad="127000" dist="38100" dir="2700000" algn="tl" rotWithShape="0">
              <a:prstClr val="black">
                <a:alpha val="23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BDB350F2-CA65-6448-AA25-FCD1E07EBF5C}"/>
              </a:ext>
            </a:extLst>
          </p:cNvPr>
          <p:cNvSpPr/>
          <p:nvPr/>
        </p:nvSpPr>
        <p:spPr>
          <a:xfrm>
            <a:off x="7971911" y="2973269"/>
            <a:ext cx="964871" cy="964859"/>
          </a:xfrm>
          <a:custGeom>
            <a:avLst/>
            <a:gdLst>
              <a:gd name="connsiteX0" fmla="*/ 482535 w 964871"/>
              <a:gd name="connsiteY0" fmla="*/ 0 h 964859"/>
              <a:gd name="connsiteX1" fmla="*/ 0 w 964871"/>
              <a:gd name="connsiteY1" fmla="*/ 482330 h 964859"/>
              <a:gd name="connsiteX2" fmla="*/ 482336 w 964871"/>
              <a:gd name="connsiteY2" fmla="*/ 964859 h 964859"/>
              <a:gd name="connsiteX3" fmla="*/ 964871 w 964871"/>
              <a:gd name="connsiteY3" fmla="*/ 482529 h 964859"/>
              <a:gd name="connsiteX4" fmla="*/ 964871 w 964871"/>
              <a:gd name="connsiteY4" fmla="*/ 482330 h 964859"/>
              <a:gd name="connsiteX5" fmla="*/ 482535 w 964871"/>
              <a:gd name="connsiteY5" fmla="*/ 0 h 964859"/>
              <a:gd name="connsiteX6" fmla="*/ 482535 w 964871"/>
              <a:gd name="connsiteY6" fmla="*/ 914829 h 964859"/>
              <a:gd name="connsiteX7" fmla="*/ 49931 w 964871"/>
              <a:gd name="connsiteY7" fmla="*/ 482430 h 964859"/>
              <a:gd name="connsiteX8" fmla="*/ 482336 w 964871"/>
              <a:gd name="connsiteY8" fmla="*/ 49831 h 964859"/>
              <a:gd name="connsiteX9" fmla="*/ 914940 w 964871"/>
              <a:gd name="connsiteY9" fmla="*/ 482230 h 964859"/>
              <a:gd name="connsiteX10" fmla="*/ 914940 w 964871"/>
              <a:gd name="connsiteY10" fmla="*/ 482330 h 964859"/>
              <a:gd name="connsiteX11" fmla="*/ 482535 w 964871"/>
              <a:gd name="connsiteY11" fmla="*/ 914829 h 964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64871" h="964859">
                <a:moveTo>
                  <a:pt x="482535" y="0"/>
                </a:moveTo>
                <a:cubicBezTo>
                  <a:pt x="216092" y="-60"/>
                  <a:pt x="60" y="215890"/>
                  <a:pt x="0" y="482330"/>
                </a:cubicBezTo>
                <a:cubicBezTo>
                  <a:pt x="-60" y="748769"/>
                  <a:pt x="215892" y="964799"/>
                  <a:pt x="482336" y="964859"/>
                </a:cubicBezTo>
                <a:cubicBezTo>
                  <a:pt x="748778" y="964919"/>
                  <a:pt x="964811" y="748969"/>
                  <a:pt x="964871" y="482529"/>
                </a:cubicBezTo>
                <a:cubicBezTo>
                  <a:pt x="964871" y="482460"/>
                  <a:pt x="964871" y="482400"/>
                  <a:pt x="964871" y="482330"/>
                </a:cubicBezTo>
                <a:cubicBezTo>
                  <a:pt x="964811" y="215970"/>
                  <a:pt x="748898" y="60"/>
                  <a:pt x="482535" y="0"/>
                </a:cubicBezTo>
                <a:close/>
                <a:moveTo>
                  <a:pt x="482535" y="914829"/>
                </a:moveTo>
                <a:cubicBezTo>
                  <a:pt x="243674" y="914889"/>
                  <a:pt x="49991" y="721287"/>
                  <a:pt x="49931" y="482430"/>
                </a:cubicBezTo>
                <a:cubicBezTo>
                  <a:pt x="49871" y="243572"/>
                  <a:pt x="243475" y="49891"/>
                  <a:pt x="482336" y="49831"/>
                </a:cubicBezTo>
                <a:cubicBezTo>
                  <a:pt x="721197" y="49771"/>
                  <a:pt x="914880" y="243372"/>
                  <a:pt x="914940" y="482230"/>
                </a:cubicBezTo>
                <a:cubicBezTo>
                  <a:pt x="914940" y="482260"/>
                  <a:pt x="914940" y="482300"/>
                  <a:pt x="914940" y="482330"/>
                </a:cubicBezTo>
                <a:cubicBezTo>
                  <a:pt x="914660" y="721038"/>
                  <a:pt x="721247" y="914499"/>
                  <a:pt x="482535" y="914829"/>
                </a:cubicBezTo>
                <a:close/>
              </a:path>
            </a:pathLst>
          </a:custGeom>
          <a:solidFill>
            <a:schemeClr val="accent5"/>
          </a:solidFill>
          <a:ln w="9982" cap="flat">
            <a:noFill/>
            <a:prstDash val="solid"/>
            <a:miter/>
          </a:ln>
          <a:effectLst>
            <a:outerShdw blurRad="127000" dist="38100" dir="2700000" algn="tl" rotWithShape="0">
              <a:prstClr val="black">
                <a:alpha val="23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BC5CE0C7-5B7F-464C-9DAE-DAAF6561C2F4}"/>
              </a:ext>
            </a:extLst>
          </p:cNvPr>
          <p:cNvSpPr/>
          <p:nvPr/>
        </p:nvSpPr>
        <p:spPr>
          <a:xfrm>
            <a:off x="9848626" y="2329564"/>
            <a:ext cx="420819" cy="398246"/>
          </a:xfrm>
          <a:custGeom>
            <a:avLst/>
            <a:gdLst>
              <a:gd name="connsiteX0" fmla="*/ 0 w 420819"/>
              <a:gd name="connsiteY0" fmla="*/ 24466 h 398246"/>
              <a:gd name="connsiteX1" fmla="*/ 420820 w 420819"/>
              <a:gd name="connsiteY1" fmla="*/ 0 h 398246"/>
              <a:gd name="connsiteX2" fmla="*/ 293795 w 420819"/>
              <a:gd name="connsiteY2" fmla="*/ 398246 h 398246"/>
              <a:gd name="connsiteX3" fmla="*/ 0 w 420819"/>
              <a:gd name="connsiteY3" fmla="*/ 24466 h 398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819" h="398246">
                <a:moveTo>
                  <a:pt x="0" y="24466"/>
                </a:moveTo>
                <a:lnTo>
                  <a:pt x="420820" y="0"/>
                </a:lnTo>
                <a:lnTo>
                  <a:pt x="293795" y="398246"/>
                </a:lnTo>
                <a:lnTo>
                  <a:pt x="0" y="24466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98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A7EEC06C-DD33-F24B-A2D4-0CF87B8DDDB6}"/>
              </a:ext>
            </a:extLst>
          </p:cNvPr>
          <p:cNvSpPr/>
          <p:nvPr/>
        </p:nvSpPr>
        <p:spPr>
          <a:xfrm>
            <a:off x="4737066" y="4453312"/>
            <a:ext cx="1213528" cy="530862"/>
          </a:xfrm>
          <a:custGeom>
            <a:avLst/>
            <a:gdLst>
              <a:gd name="connsiteX0" fmla="*/ 1213529 w 1213528"/>
              <a:gd name="connsiteY0" fmla="*/ 202918 h 530862"/>
              <a:gd name="connsiteX1" fmla="*/ 1134937 w 1213528"/>
              <a:gd name="connsiteY1" fmla="*/ 0 h 530862"/>
              <a:gd name="connsiteX2" fmla="*/ 0 w 1213528"/>
              <a:gd name="connsiteY2" fmla="*/ 317459 h 530862"/>
              <a:gd name="connsiteX3" fmla="*/ 38048 w 1213528"/>
              <a:gd name="connsiteY3" fmla="*/ 505397 h 530862"/>
              <a:gd name="connsiteX4" fmla="*/ 37348 w 1213528"/>
              <a:gd name="connsiteY4" fmla="*/ 530862 h 530862"/>
              <a:gd name="connsiteX5" fmla="*/ 1213529 w 1213528"/>
              <a:gd name="connsiteY5" fmla="*/ 202918 h 530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3528" h="530862">
                <a:moveTo>
                  <a:pt x="1213529" y="202918"/>
                </a:moveTo>
                <a:cubicBezTo>
                  <a:pt x="1172146" y="142182"/>
                  <a:pt x="1145263" y="72759"/>
                  <a:pt x="1134937" y="0"/>
                </a:cubicBezTo>
                <a:cubicBezTo>
                  <a:pt x="762120" y="119833"/>
                  <a:pt x="383801" y="225656"/>
                  <a:pt x="0" y="317459"/>
                </a:cubicBezTo>
                <a:cubicBezTo>
                  <a:pt x="25185" y="376916"/>
                  <a:pt x="38127" y="440827"/>
                  <a:pt x="38048" y="505397"/>
                </a:cubicBezTo>
                <a:cubicBezTo>
                  <a:pt x="38048" y="513886"/>
                  <a:pt x="38048" y="522374"/>
                  <a:pt x="37348" y="530862"/>
                </a:cubicBezTo>
                <a:cubicBezTo>
                  <a:pt x="433004" y="437192"/>
                  <a:pt x="825064" y="327874"/>
                  <a:pt x="1213529" y="20291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98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79ABF443-BEBE-034A-AB41-F8952F4085AB}"/>
              </a:ext>
            </a:extLst>
          </p:cNvPr>
          <p:cNvSpPr/>
          <p:nvPr/>
        </p:nvSpPr>
        <p:spPr>
          <a:xfrm>
            <a:off x="2542189" y="4961406"/>
            <a:ext cx="1317485" cy="377974"/>
          </a:xfrm>
          <a:custGeom>
            <a:avLst/>
            <a:gdLst>
              <a:gd name="connsiteX0" fmla="*/ 21171 w 1317485"/>
              <a:gd name="connsiteY0" fmla="*/ 304976 h 377974"/>
              <a:gd name="connsiteX1" fmla="*/ 15678 w 1317485"/>
              <a:gd name="connsiteY1" fmla="*/ 377975 h 377974"/>
              <a:gd name="connsiteX2" fmla="*/ 1317486 w 1317485"/>
              <a:gd name="connsiteY2" fmla="*/ 209709 h 377974"/>
              <a:gd name="connsiteX3" fmla="*/ 1268253 w 1317485"/>
              <a:gd name="connsiteY3" fmla="*/ 0 h 377974"/>
              <a:gd name="connsiteX4" fmla="*/ 0 w 1317485"/>
              <a:gd name="connsiteY4" fmla="*/ 164371 h 377974"/>
              <a:gd name="connsiteX5" fmla="*/ 21171 w 1317485"/>
              <a:gd name="connsiteY5" fmla="*/ 304976 h 377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7485" h="377974">
                <a:moveTo>
                  <a:pt x="21171" y="304976"/>
                </a:moveTo>
                <a:cubicBezTo>
                  <a:pt x="21171" y="329412"/>
                  <a:pt x="19333" y="353808"/>
                  <a:pt x="15678" y="377975"/>
                </a:cubicBezTo>
                <a:cubicBezTo>
                  <a:pt x="452477" y="340227"/>
                  <a:pt x="886409" y="284135"/>
                  <a:pt x="1317486" y="209709"/>
                </a:cubicBezTo>
                <a:cubicBezTo>
                  <a:pt x="1285440" y="144419"/>
                  <a:pt x="1268613" y="72729"/>
                  <a:pt x="1268253" y="0"/>
                </a:cubicBezTo>
                <a:cubicBezTo>
                  <a:pt x="850828" y="72100"/>
                  <a:pt x="428080" y="126894"/>
                  <a:pt x="0" y="164371"/>
                </a:cubicBezTo>
                <a:cubicBezTo>
                  <a:pt x="13941" y="209938"/>
                  <a:pt x="21081" y="257322"/>
                  <a:pt x="21171" y="304976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98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239CC3EB-08CB-FA4F-A650-9F01D7910F9D}"/>
              </a:ext>
            </a:extLst>
          </p:cNvPr>
          <p:cNvSpPr/>
          <p:nvPr/>
        </p:nvSpPr>
        <p:spPr>
          <a:xfrm>
            <a:off x="8822939" y="2396071"/>
            <a:ext cx="1314689" cy="944886"/>
          </a:xfrm>
          <a:custGeom>
            <a:avLst/>
            <a:gdLst>
              <a:gd name="connsiteX0" fmla="*/ 1175681 w 1314689"/>
              <a:gd name="connsiteY0" fmla="*/ 0 h 944886"/>
              <a:gd name="connsiteX1" fmla="*/ 0 w 1314689"/>
              <a:gd name="connsiteY1" fmla="*/ 748460 h 944886"/>
              <a:gd name="connsiteX2" fmla="*/ 99862 w 1314689"/>
              <a:gd name="connsiteY2" fmla="*/ 944887 h 944886"/>
              <a:gd name="connsiteX3" fmla="*/ 1298811 w 1314689"/>
              <a:gd name="connsiteY3" fmla="*/ 183944 h 944886"/>
              <a:gd name="connsiteX4" fmla="*/ 1314690 w 1314689"/>
              <a:gd name="connsiteY4" fmla="*/ 172660 h 944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4689" h="944886">
                <a:moveTo>
                  <a:pt x="1175681" y="0"/>
                </a:moveTo>
                <a:cubicBezTo>
                  <a:pt x="795335" y="266959"/>
                  <a:pt x="403445" y="516452"/>
                  <a:pt x="0" y="748460"/>
                </a:cubicBezTo>
                <a:cubicBezTo>
                  <a:pt x="48094" y="805291"/>
                  <a:pt x="82277" y="872547"/>
                  <a:pt x="99862" y="944887"/>
                </a:cubicBezTo>
                <a:cubicBezTo>
                  <a:pt x="510098" y="709544"/>
                  <a:pt x="909747" y="455896"/>
                  <a:pt x="1298811" y="183944"/>
                </a:cubicBezTo>
                <a:lnTo>
                  <a:pt x="1314690" y="17266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98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9801BB6F-00CB-444F-8A2C-5860884D170D}"/>
              </a:ext>
            </a:extLst>
          </p:cNvPr>
          <p:cNvSpPr/>
          <p:nvPr/>
        </p:nvSpPr>
        <p:spPr>
          <a:xfrm>
            <a:off x="6762876" y="3590311"/>
            <a:ext cx="1336558" cy="753153"/>
          </a:xfrm>
          <a:custGeom>
            <a:avLst/>
            <a:gdLst>
              <a:gd name="connsiteX0" fmla="*/ 1228308 w 1336558"/>
              <a:gd name="connsiteY0" fmla="*/ 0 h 753153"/>
              <a:gd name="connsiteX1" fmla="*/ 0 w 1336558"/>
              <a:gd name="connsiteY1" fmla="*/ 545242 h 753153"/>
              <a:gd name="connsiteX2" fmla="*/ 67606 w 1336558"/>
              <a:gd name="connsiteY2" fmla="*/ 753153 h 753153"/>
              <a:gd name="connsiteX3" fmla="*/ 654199 w 1336558"/>
              <a:gd name="connsiteY3" fmla="*/ 510590 h 753153"/>
              <a:gd name="connsiteX4" fmla="*/ 1336559 w 1336558"/>
              <a:gd name="connsiteY4" fmla="*/ 191035 h 753153"/>
              <a:gd name="connsiteX5" fmla="*/ 1228308 w 1336558"/>
              <a:gd name="connsiteY5" fmla="*/ 0 h 753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36558" h="753153">
                <a:moveTo>
                  <a:pt x="1228308" y="0"/>
                </a:moveTo>
                <a:cubicBezTo>
                  <a:pt x="827790" y="199123"/>
                  <a:pt x="418354" y="380871"/>
                  <a:pt x="0" y="545242"/>
                </a:cubicBezTo>
                <a:cubicBezTo>
                  <a:pt x="38247" y="608414"/>
                  <a:pt x="61385" y="679566"/>
                  <a:pt x="67606" y="753153"/>
                </a:cubicBezTo>
                <a:cubicBezTo>
                  <a:pt x="264865" y="676260"/>
                  <a:pt x="460396" y="595403"/>
                  <a:pt x="654199" y="510590"/>
                </a:cubicBezTo>
                <a:cubicBezTo>
                  <a:pt x="883813" y="409930"/>
                  <a:pt x="1111269" y="303408"/>
                  <a:pt x="1336559" y="191035"/>
                </a:cubicBezTo>
                <a:cubicBezTo>
                  <a:pt x="1286249" y="136540"/>
                  <a:pt x="1249209" y="71161"/>
                  <a:pt x="122830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98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96AE499A-718B-7B4C-B7DE-5A8B81758FD9}"/>
              </a:ext>
            </a:extLst>
          </p:cNvPr>
          <p:cNvSpPr/>
          <p:nvPr/>
        </p:nvSpPr>
        <p:spPr>
          <a:xfrm>
            <a:off x="919224" y="5177805"/>
            <a:ext cx="696440" cy="219495"/>
          </a:xfrm>
          <a:custGeom>
            <a:avLst/>
            <a:gdLst>
              <a:gd name="connsiteX0" fmla="*/ 679364 w 696440"/>
              <a:gd name="connsiteY0" fmla="*/ 88577 h 219495"/>
              <a:gd name="connsiteX1" fmla="*/ 687653 w 696440"/>
              <a:gd name="connsiteY1" fmla="*/ 0 h 219495"/>
              <a:gd name="connsiteX2" fmla="*/ 298189 w 696440"/>
              <a:gd name="connsiteY2" fmla="*/ 5093 h 219495"/>
              <a:gd name="connsiteX3" fmla="*/ 0 w 696440"/>
              <a:gd name="connsiteY3" fmla="*/ 2097 h 219495"/>
              <a:gd name="connsiteX4" fmla="*/ 0 w 696440"/>
              <a:gd name="connsiteY4" fmla="*/ 216499 h 219495"/>
              <a:gd name="connsiteX5" fmla="*/ 298189 w 696440"/>
              <a:gd name="connsiteY5" fmla="*/ 219495 h 219495"/>
              <a:gd name="connsiteX6" fmla="*/ 696441 w 696440"/>
              <a:gd name="connsiteY6" fmla="*/ 214402 h 219495"/>
              <a:gd name="connsiteX7" fmla="*/ 679364 w 696440"/>
              <a:gd name="connsiteY7" fmla="*/ 88577 h 219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6440" h="219495">
                <a:moveTo>
                  <a:pt x="679364" y="88577"/>
                </a:moveTo>
                <a:cubicBezTo>
                  <a:pt x="679375" y="58858"/>
                  <a:pt x="682151" y="29210"/>
                  <a:pt x="687653" y="0"/>
                </a:cubicBezTo>
                <a:cubicBezTo>
                  <a:pt x="558031" y="3325"/>
                  <a:pt x="428210" y="5023"/>
                  <a:pt x="298189" y="5093"/>
                </a:cubicBezTo>
                <a:cubicBezTo>
                  <a:pt x="198327" y="5093"/>
                  <a:pt x="98930" y="4094"/>
                  <a:pt x="0" y="2097"/>
                </a:cubicBezTo>
                <a:lnTo>
                  <a:pt x="0" y="216499"/>
                </a:lnTo>
                <a:cubicBezTo>
                  <a:pt x="99396" y="218367"/>
                  <a:pt x="198793" y="219365"/>
                  <a:pt x="298189" y="219495"/>
                </a:cubicBezTo>
                <a:cubicBezTo>
                  <a:pt x="431006" y="219495"/>
                  <a:pt x="563757" y="217797"/>
                  <a:pt x="696441" y="214402"/>
                </a:cubicBezTo>
                <a:cubicBezTo>
                  <a:pt x="685249" y="173389"/>
                  <a:pt x="679507" y="131088"/>
                  <a:pt x="679364" y="8857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98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0" name="CuadroTexto 4">
            <a:extLst>
              <a:ext uri="{FF2B5EF4-FFF2-40B4-BE49-F238E27FC236}">
                <a16:creationId xmlns:a16="http://schemas.microsoft.com/office/drawing/2014/main" id="{8357A7B9-CC20-C24D-AE38-85BA19A7819B}"/>
              </a:ext>
            </a:extLst>
          </p:cNvPr>
          <p:cNvSpPr txBox="1"/>
          <p:nvPr/>
        </p:nvSpPr>
        <p:spPr>
          <a:xfrm>
            <a:off x="49185" y="3743664"/>
            <a:ext cx="24036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600" dirty="0">
                <a:latin typeface="Century Gothic" panose="020B0502020202020204" pitchFamily="34" charset="0"/>
                <a:ea typeface="Lato Light" charset="0"/>
                <a:cs typeface="Lato Light" charset="0"/>
              </a:rPr>
              <a:t>לבדוק מה צריך לעשות</a:t>
            </a:r>
            <a:endParaRPr lang="en-US" sz="1600" dirty="0">
              <a:latin typeface="Century Gothic" panose="020B0502020202020204" pitchFamily="34" charset="0"/>
              <a:ea typeface="Lato Light" charset="0"/>
              <a:cs typeface="Lato Light" charset="0"/>
            </a:endParaRPr>
          </a:p>
        </p:txBody>
      </p:sp>
      <p:sp>
        <p:nvSpPr>
          <p:cNvPr id="122" name="CuadroTexto 238">
            <a:extLst>
              <a:ext uri="{FF2B5EF4-FFF2-40B4-BE49-F238E27FC236}">
                <a16:creationId xmlns:a16="http://schemas.microsoft.com/office/drawing/2014/main" id="{2A194B3C-CBCC-654B-99E6-69A257CAC53D}"/>
              </a:ext>
            </a:extLst>
          </p:cNvPr>
          <p:cNvSpPr txBox="1"/>
          <p:nvPr/>
        </p:nvSpPr>
        <p:spPr>
          <a:xfrm>
            <a:off x="766573" y="3390909"/>
            <a:ext cx="1664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400" b="1" cap="all" dirty="0"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מה המשימה?</a:t>
            </a:r>
            <a:endParaRPr lang="en-US" sz="1400" b="1" cap="all" dirty="0"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3" name="CuadroTexto 4">
            <a:extLst>
              <a:ext uri="{FF2B5EF4-FFF2-40B4-BE49-F238E27FC236}">
                <a16:creationId xmlns:a16="http://schemas.microsoft.com/office/drawing/2014/main" id="{8E58DEBC-4ABB-624D-8F6D-C4DB5FEC041D}"/>
              </a:ext>
            </a:extLst>
          </p:cNvPr>
          <p:cNvSpPr txBox="1"/>
          <p:nvPr/>
        </p:nvSpPr>
        <p:spPr>
          <a:xfrm>
            <a:off x="3046294" y="3204889"/>
            <a:ext cx="24036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he-IL" sz="1100" dirty="0">
              <a:latin typeface="Century Gothic" panose="020B0502020202020204" pitchFamily="34" charset="0"/>
              <a:ea typeface="Lato Light" charset="0"/>
              <a:cs typeface="Lato Light" charset="0"/>
            </a:endParaRPr>
          </a:p>
          <a:p>
            <a:pPr algn="ctr"/>
            <a:endParaRPr lang="en-US" sz="1100" dirty="0">
              <a:latin typeface="Century Gothic" panose="020B0502020202020204" pitchFamily="34" charset="0"/>
              <a:ea typeface="Lato Light" charset="0"/>
              <a:cs typeface="Lato Light" charset="0"/>
            </a:endParaRPr>
          </a:p>
        </p:txBody>
      </p:sp>
      <p:sp>
        <p:nvSpPr>
          <p:cNvPr id="124" name="CuadroTexto 238">
            <a:extLst>
              <a:ext uri="{FF2B5EF4-FFF2-40B4-BE49-F238E27FC236}">
                <a16:creationId xmlns:a16="http://schemas.microsoft.com/office/drawing/2014/main" id="{878FFC44-BBD2-2A47-A41F-53C3957A9D6B}"/>
              </a:ext>
            </a:extLst>
          </p:cNvPr>
          <p:cNvSpPr txBox="1"/>
          <p:nvPr/>
        </p:nvSpPr>
        <p:spPr>
          <a:xfrm>
            <a:off x="3232416" y="2568967"/>
            <a:ext cx="1664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400" b="1" cap="all" dirty="0"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להכין טבלה</a:t>
            </a:r>
            <a:endParaRPr lang="en-US" sz="1400" b="1" cap="all" dirty="0"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5" name="CuadroTexto 4">
            <a:extLst>
              <a:ext uri="{FF2B5EF4-FFF2-40B4-BE49-F238E27FC236}">
                <a16:creationId xmlns:a16="http://schemas.microsoft.com/office/drawing/2014/main" id="{049F0B55-D6E7-C941-B931-B1FE99BFB099}"/>
              </a:ext>
            </a:extLst>
          </p:cNvPr>
          <p:cNvSpPr txBox="1"/>
          <p:nvPr/>
        </p:nvSpPr>
        <p:spPr>
          <a:xfrm>
            <a:off x="5154573" y="2292868"/>
            <a:ext cx="24036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400" dirty="0">
                <a:latin typeface="Century Gothic" panose="020B0502020202020204" pitchFamily="34" charset="0"/>
                <a:ea typeface="Lato Light" charset="0"/>
                <a:cs typeface="Lato Light" charset="0"/>
              </a:rPr>
              <a:t>לחפש בטקסט את התבחינים</a:t>
            </a:r>
          </a:p>
          <a:p>
            <a:pPr algn="ctr"/>
            <a:r>
              <a:rPr lang="he-IL" sz="1400" dirty="0">
                <a:latin typeface="Century Gothic" panose="020B0502020202020204" pitchFamily="34" charset="0"/>
                <a:ea typeface="Lato Light" charset="0"/>
                <a:cs typeface="Lato Light" charset="0"/>
              </a:rPr>
              <a:t>לכתוב אותם בטבלה</a:t>
            </a:r>
          </a:p>
          <a:p>
            <a:pPr algn="ctr"/>
            <a:endParaRPr lang="en-US" sz="1400" dirty="0">
              <a:latin typeface="Century Gothic" panose="020B0502020202020204" pitchFamily="34" charset="0"/>
              <a:ea typeface="Lato Light" charset="0"/>
              <a:cs typeface="Lato Light" charset="0"/>
            </a:endParaRPr>
          </a:p>
        </p:txBody>
      </p:sp>
      <p:sp>
        <p:nvSpPr>
          <p:cNvPr id="126" name="CuadroTexto 238">
            <a:extLst>
              <a:ext uri="{FF2B5EF4-FFF2-40B4-BE49-F238E27FC236}">
                <a16:creationId xmlns:a16="http://schemas.microsoft.com/office/drawing/2014/main" id="{7642ECDA-564D-044C-990F-83A67A606E35}"/>
              </a:ext>
            </a:extLst>
          </p:cNvPr>
          <p:cNvSpPr txBox="1"/>
          <p:nvPr/>
        </p:nvSpPr>
        <p:spPr>
          <a:xfrm>
            <a:off x="5480684" y="2018719"/>
            <a:ext cx="1664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400" b="1" cap="all" dirty="0"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לקרוא ולחפש בטקסט</a:t>
            </a:r>
            <a:endParaRPr lang="en-US" sz="1400" b="1" cap="all" dirty="0"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7" name="CuadroTexto 4">
            <a:extLst>
              <a:ext uri="{FF2B5EF4-FFF2-40B4-BE49-F238E27FC236}">
                <a16:creationId xmlns:a16="http://schemas.microsoft.com/office/drawing/2014/main" id="{7D52703D-1FE0-EF44-A77F-98328841FCF8}"/>
              </a:ext>
            </a:extLst>
          </p:cNvPr>
          <p:cNvSpPr txBox="1"/>
          <p:nvPr/>
        </p:nvSpPr>
        <p:spPr>
          <a:xfrm>
            <a:off x="7235541" y="1605930"/>
            <a:ext cx="25779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400" dirty="0">
                <a:latin typeface="Century Gothic" panose="020B0502020202020204" pitchFamily="34" charset="0"/>
                <a:ea typeface="Lato Light" charset="0"/>
                <a:cs typeface="Lato Light" charset="0"/>
              </a:rPr>
              <a:t>לכתוב על מה הסיכום/הטקסט</a:t>
            </a:r>
          </a:p>
          <a:p>
            <a:pPr algn="ctr"/>
            <a:r>
              <a:rPr lang="he-IL" sz="1400" dirty="0">
                <a:latin typeface="Century Gothic" panose="020B0502020202020204" pitchFamily="34" charset="0"/>
                <a:ea typeface="Lato Light" charset="0"/>
                <a:cs typeface="Lato Light" charset="0"/>
              </a:rPr>
              <a:t>לכתוב את התבחינים</a:t>
            </a:r>
          </a:p>
        </p:txBody>
      </p:sp>
      <p:sp>
        <p:nvSpPr>
          <p:cNvPr id="128" name="CuadroTexto 238">
            <a:extLst>
              <a:ext uri="{FF2B5EF4-FFF2-40B4-BE49-F238E27FC236}">
                <a16:creationId xmlns:a16="http://schemas.microsoft.com/office/drawing/2014/main" id="{52DD29E2-CFB6-8649-AA5D-2FD71B1C359F}"/>
              </a:ext>
            </a:extLst>
          </p:cNvPr>
          <p:cNvSpPr txBox="1"/>
          <p:nvPr/>
        </p:nvSpPr>
        <p:spPr>
          <a:xfrm>
            <a:off x="7560044" y="1025988"/>
            <a:ext cx="1664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400" b="1" cap="all" dirty="0"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כתיבת </a:t>
            </a:r>
          </a:p>
          <a:p>
            <a:pPr algn="ctr"/>
            <a:r>
              <a:rPr lang="he-IL" sz="1400" b="1" cap="all" dirty="0"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פתיחה ומילות קישור</a:t>
            </a:r>
            <a:endParaRPr lang="en-US" sz="1400" b="1" cap="all" dirty="0"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8" name="CuadroTexto 238">
            <a:extLst>
              <a:ext uri="{FF2B5EF4-FFF2-40B4-BE49-F238E27FC236}">
                <a16:creationId xmlns:a16="http://schemas.microsoft.com/office/drawing/2014/main" id="{C2FF355B-BDFD-485A-83EE-D6F7937C1951}"/>
              </a:ext>
            </a:extLst>
          </p:cNvPr>
          <p:cNvSpPr txBox="1"/>
          <p:nvPr/>
        </p:nvSpPr>
        <p:spPr>
          <a:xfrm>
            <a:off x="159644" y="343215"/>
            <a:ext cx="56204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4000" b="1" cap="all" dirty="0"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איך כותבים סיכום ממזג טוב?</a:t>
            </a:r>
            <a:endParaRPr lang="en-US" sz="4000" b="1" cap="all" dirty="0"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7" name="CuadroTexto 238">
            <a:extLst>
              <a:ext uri="{FF2B5EF4-FFF2-40B4-BE49-F238E27FC236}">
                <a16:creationId xmlns:a16="http://schemas.microsoft.com/office/drawing/2014/main" id="{3EDC783A-1A57-AA4C-8732-2FB080954A4E}"/>
              </a:ext>
            </a:extLst>
          </p:cNvPr>
          <p:cNvSpPr txBox="1"/>
          <p:nvPr/>
        </p:nvSpPr>
        <p:spPr>
          <a:xfrm>
            <a:off x="9844244" y="-48445"/>
            <a:ext cx="16641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2000" b="1" cap="all" dirty="0"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סיכום</a:t>
            </a:r>
          </a:p>
          <a:p>
            <a:pPr algn="ctr"/>
            <a:r>
              <a:rPr lang="he-IL" sz="2000" b="1" cap="all" dirty="0"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טוב</a:t>
            </a:r>
            <a:endParaRPr lang="en-US" sz="2000" b="1" cap="all" dirty="0"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F47FCED8-429E-8342-B8B3-E539ADD83151}"/>
              </a:ext>
            </a:extLst>
          </p:cNvPr>
          <p:cNvSpPr/>
          <p:nvPr/>
        </p:nvSpPr>
        <p:spPr>
          <a:xfrm>
            <a:off x="4041227" y="4629755"/>
            <a:ext cx="503100" cy="626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368" y="12862"/>
                </a:moveTo>
                <a:cubicBezTo>
                  <a:pt x="9353" y="12862"/>
                  <a:pt x="9353" y="12862"/>
                  <a:pt x="9353" y="12862"/>
                </a:cubicBezTo>
                <a:cubicBezTo>
                  <a:pt x="8759" y="12862"/>
                  <a:pt x="8759" y="13386"/>
                  <a:pt x="8759" y="13386"/>
                </a:cubicBezTo>
                <a:cubicBezTo>
                  <a:pt x="8759" y="13911"/>
                  <a:pt x="8759" y="14400"/>
                  <a:pt x="9353" y="14400"/>
                </a:cubicBezTo>
                <a:cubicBezTo>
                  <a:pt x="16368" y="14400"/>
                  <a:pt x="16368" y="14400"/>
                  <a:pt x="16368" y="14400"/>
                </a:cubicBezTo>
                <a:cubicBezTo>
                  <a:pt x="16923" y="14400"/>
                  <a:pt x="16923" y="13911"/>
                  <a:pt x="16923" y="13386"/>
                </a:cubicBezTo>
                <a:cubicBezTo>
                  <a:pt x="16923" y="13386"/>
                  <a:pt x="16923" y="12862"/>
                  <a:pt x="16368" y="12862"/>
                </a:cubicBezTo>
                <a:close/>
                <a:moveTo>
                  <a:pt x="16368" y="9262"/>
                </a:moveTo>
                <a:cubicBezTo>
                  <a:pt x="9353" y="9262"/>
                  <a:pt x="9353" y="9262"/>
                  <a:pt x="9353" y="9262"/>
                </a:cubicBezTo>
                <a:cubicBezTo>
                  <a:pt x="8759" y="9262"/>
                  <a:pt x="8759" y="9786"/>
                  <a:pt x="8759" y="10311"/>
                </a:cubicBezTo>
                <a:cubicBezTo>
                  <a:pt x="8759" y="10311"/>
                  <a:pt x="8759" y="10800"/>
                  <a:pt x="9353" y="10800"/>
                </a:cubicBezTo>
                <a:cubicBezTo>
                  <a:pt x="16368" y="10800"/>
                  <a:pt x="16368" y="10800"/>
                  <a:pt x="16368" y="10800"/>
                </a:cubicBezTo>
                <a:cubicBezTo>
                  <a:pt x="16923" y="10800"/>
                  <a:pt x="16923" y="10311"/>
                  <a:pt x="16923" y="10311"/>
                </a:cubicBezTo>
                <a:cubicBezTo>
                  <a:pt x="16923" y="9786"/>
                  <a:pt x="16923" y="9262"/>
                  <a:pt x="16368" y="9262"/>
                </a:cubicBezTo>
                <a:close/>
                <a:moveTo>
                  <a:pt x="16368" y="0"/>
                </a:moveTo>
                <a:lnTo>
                  <a:pt x="7015" y="0"/>
                </a:lnTo>
                <a:cubicBezTo>
                  <a:pt x="5271" y="0"/>
                  <a:pt x="4122" y="1014"/>
                  <a:pt x="4122" y="2586"/>
                </a:cubicBezTo>
                <a:cubicBezTo>
                  <a:pt x="2933" y="2586"/>
                  <a:pt x="2933" y="2586"/>
                  <a:pt x="2933" y="2586"/>
                </a:cubicBezTo>
                <a:cubicBezTo>
                  <a:pt x="1189" y="2586"/>
                  <a:pt x="0" y="4124"/>
                  <a:pt x="0" y="5138"/>
                </a:cubicBezTo>
                <a:cubicBezTo>
                  <a:pt x="0" y="19049"/>
                  <a:pt x="0" y="19049"/>
                  <a:pt x="0" y="19049"/>
                </a:cubicBezTo>
                <a:cubicBezTo>
                  <a:pt x="0" y="20586"/>
                  <a:pt x="1783" y="21600"/>
                  <a:pt x="2933" y="21600"/>
                </a:cubicBezTo>
                <a:cubicBezTo>
                  <a:pt x="14585" y="21600"/>
                  <a:pt x="14585" y="21600"/>
                  <a:pt x="14585" y="21600"/>
                </a:cubicBezTo>
                <a:cubicBezTo>
                  <a:pt x="16368" y="21600"/>
                  <a:pt x="18112" y="20586"/>
                  <a:pt x="18112" y="19049"/>
                </a:cubicBezTo>
                <a:cubicBezTo>
                  <a:pt x="18707" y="19049"/>
                  <a:pt x="18707" y="19049"/>
                  <a:pt x="18707" y="19049"/>
                </a:cubicBezTo>
                <a:cubicBezTo>
                  <a:pt x="20451" y="19049"/>
                  <a:pt x="21600" y="17511"/>
                  <a:pt x="21600" y="16462"/>
                </a:cubicBezTo>
                <a:cubicBezTo>
                  <a:pt x="21600" y="6711"/>
                  <a:pt x="21600" y="6711"/>
                  <a:pt x="21600" y="6711"/>
                </a:cubicBezTo>
                <a:cubicBezTo>
                  <a:pt x="21600" y="5138"/>
                  <a:pt x="21600" y="5138"/>
                  <a:pt x="21600" y="5138"/>
                </a:cubicBezTo>
                <a:lnTo>
                  <a:pt x="16368" y="0"/>
                </a:lnTo>
                <a:close/>
                <a:moveTo>
                  <a:pt x="14585" y="20586"/>
                </a:moveTo>
                <a:cubicBezTo>
                  <a:pt x="2933" y="20586"/>
                  <a:pt x="2933" y="20586"/>
                  <a:pt x="2933" y="20586"/>
                </a:cubicBezTo>
                <a:cubicBezTo>
                  <a:pt x="2338" y="20586"/>
                  <a:pt x="1783" y="19538"/>
                  <a:pt x="1783" y="19049"/>
                </a:cubicBezTo>
                <a:cubicBezTo>
                  <a:pt x="1783" y="5138"/>
                  <a:pt x="1783" y="5138"/>
                  <a:pt x="1783" y="5138"/>
                </a:cubicBezTo>
                <a:cubicBezTo>
                  <a:pt x="1783" y="4649"/>
                  <a:pt x="2338" y="4124"/>
                  <a:pt x="2933" y="4124"/>
                </a:cubicBezTo>
                <a:cubicBezTo>
                  <a:pt x="4122" y="4124"/>
                  <a:pt x="4122" y="4124"/>
                  <a:pt x="4122" y="4124"/>
                </a:cubicBezTo>
                <a:cubicBezTo>
                  <a:pt x="4122" y="16462"/>
                  <a:pt x="4122" y="16462"/>
                  <a:pt x="4122" y="16462"/>
                </a:cubicBezTo>
                <a:cubicBezTo>
                  <a:pt x="4122" y="17511"/>
                  <a:pt x="5271" y="19049"/>
                  <a:pt x="7015" y="19049"/>
                </a:cubicBezTo>
                <a:cubicBezTo>
                  <a:pt x="16368" y="19049"/>
                  <a:pt x="16368" y="19049"/>
                  <a:pt x="16368" y="19049"/>
                </a:cubicBezTo>
                <a:cubicBezTo>
                  <a:pt x="16368" y="19538"/>
                  <a:pt x="15774" y="20586"/>
                  <a:pt x="14585" y="20586"/>
                </a:cubicBezTo>
                <a:close/>
                <a:moveTo>
                  <a:pt x="20451" y="16462"/>
                </a:moveTo>
                <a:cubicBezTo>
                  <a:pt x="20451" y="16986"/>
                  <a:pt x="19262" y="17511"/>
                  <a:pt x="18707" y="17511"/>
                </a:cubicBezTo>
                <a:cubicBezTo>
                  <a:pt x="7015" y="17511"/>
                  <a:pt x="7015" y="17511"/>
                  <a:pt x="7015" y="17511"/>
                </a:cubicBezTo>
                <a:cubicBezTo>
                  <a:pt x="6460" y="17511"/>
                  <a:pt x="5271" y="16986"/>
                  <a:pt x="5271" y="16462"/>
                </a:cubicBezTo>
                <a:cubicBezTo>
                  <a:pt x="5271" y="2586"/>
                  <a:pt x="5271" y="2586"/>
                  <a:pt x="5271" y="2586"/>
                </a:cubicBezTo>
                <a:cubicBezTo>
                  <a:pt x="5271" y="2062"/>
                  <a:pt x="6460" y="1014"/>
                  <a:pt x="7015" y="1014"/>
                </a:cubicBezTo>
                <a:cubicBezTo>
                  <a:pt x="14585" y="1014"/>
                  <a:pt x="14585" y="1014"/>
                  <a:pt x="14585" y="1014"/>
                </a:cubicBezTo>
                <a:cubicBezTo>
                  <a:pt x="14585" y="2586"/>
                  <a:pt x="14585" y="4124"/>
                  <a:pt x="14585" y="4124"/>
                </a:cubicBezTo>
                <a:cubicBezTo>
                  <a:pt x="14585" y="5138"/>
                  <a:pt x="16368" y="6711"/>
                  <a:pt x="18112" y="6711"/>
                </a:cubicBezTo>
                <a:cubicBezTo>
                  <a:pt x="18112" y="6711"/>
                  <a:pt x="18707" y="6711"/>
                  <a:pt x="20451" y="6711"/>
                </a:cubicBezTo>
                <a:lnTo>
                  <a:pt x="20451" y="16462"/>
                </a:lnTo>
                <a:close/>
                <a:moveTo>
                  <a:pt x="18112" y="5138"/>
                </a:moveTo>
                <a:cubicBezTo>
                  <a:pt x="16923" y="5138"/>
                  <a:pt x="16368" y="4124"/>
                  <a:pt x="16368" y="3076"/>
                </a:cubicBezTo>
                <a:cubicBezTo>
                  <a:pt x="16368" y="3076"/>
                  <a:pt x="16368" y="2586"/>
                  <a:pt x="16368" y="1014"/>
                </a:cubicBezTo>
                <a:cubicBezTo>
                  <a:pt x="20451" y="5138"/>
                  <a:pt x="20451" y="5138"/>
                  <a:pt x="20451" y="5138"/>
                </a:cubicBezTo>
                <a:lnTo>
                  <a:pt x="18112" y="5138"/>
                </a:lnTo>
                <a:close/>
              </a:path>
            </a:pathLst>
          </a:custGeom>
          <a:solidFill>
            <a:schemeClr val="tx1"/>
          </a:solidFill>
          <a:ln w="12700" cap="flat">
            <a:noFill/>
            <a:miter lim="400000"/>
          </a:ln>
          <a:effectLst/>
        </p:spPr>
        <p:txBody>
          <a:bodyPr wrap="square" lIns="60960" tIns="60960" rIns="60960" bIns="60960" numCol="1" anchor="ctr">
            <a:noAutofit/>
          </a:bodyPr>
          <a:lstStyle/>
          <a:p>
            <a:pPr defTabSz="609600" hangingPunct="0">
              <a:defRPr/>
            </a:pPr>
            <a:endParaRPr sz="2400" kern="0">
              <a:solidFill>
                <a:srgbClr val="000000"/>
              </a:solidFill>
              <a:latin typeface="Calibri"/>
              <a:cs typeface="Calibri"/>
              <a:sym typeface="Calibri"/>
            </a:endParaRPr>
          </a:p>
        </p:txBody>
      </p:sp>
      <p:pic>
        <p:nvPicPr>
          <p:cNvPr id="60" name="תמונה 59">
            <a:extLst>
              <a:ext uri="{FF2B5EF4-FFF2-40B4-BE49-F238E27FC236}">
                <a16:creationId xmlns:a16="http://schemas.microsoft.com/office/drawing/2014/main" id="{E377ECDE-0B5E-B148-BA52-0C421FE8D5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68410" y="3908532"/>
            <a:ext cx="896937" cy="896937"/>
          </a:xfrm>
          <a:prstGeom prst="rect">
            <a:avLst/>
          </a:prstGeom>
        </p:spPr>
      </p:pic>
      <p:sp>
        <p:nvSpPr>
          <p:cNvPr id="61" name="Shape">
            <a:extLst>
              <a:ext uri="{FF2B5EF4-FFF2-40B4-BE49-F238E27FC236}">
                <a16:creationId xmlns:a16="http://schemas.microsoft.com/office/drawing/2014/main" id="{496631AF-1F82-EE45-9D8D-D8A47F8DC637}"/>
              </a:ext>
            </a:extLst>
          </p:cNvPr>
          <p:cNvSpPr/>
          <p:nvPr/>
        </p:nvSpPr>
        <p:spPr>
          <a:xfrm>
            <a:off x="8180243" y="3214272"/>
            <a:ext cx="509312" cy="494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99" y="8249"/>
                </a:moveTo>
                <a:cubicBezTo>
                  <a:pt x="20099" y="19049"/>
                  <a:pt x="20099" y="19049"/>
                  <a:pt x="20099" y="19049"/>
                </a:cubicBezTo>
                <a:cubicBezTo>
                  <a:pt x="20099" y="19538"/>
                  <a:pt x="19621" y="20586"/>
                  <a:pt x="18597" y="20586"/>
                </a:cubicBezTo>
                <a:cubicBezTo>
                  <a:pt x="3037" y="20586"/>
                  <a:pt x="3037" y="20586"/>
                  <a:pt x="3037" y="20586"/>
                </a:cubicBezTo>
                <a:cubicBezTo>
                  <a:pt x="2013" y="20586"/>
                  <a:pt x="1536" y="19538"/>
                  <a:pt x="1536" y="19049"/>
                </a:cubicBezTo>
                <a:cubicBezTo>
                  <a:pt x="1536" y="2586"/>
                  <a:pt x="1536" y="2586"/>
                  <a:pt x="1536" y="2586"/>
                </a:cubicBezTo>
                <a:cubicBezTo>
                  <a:pt x="1536" y="2062"/>
                  <a:pt x="2013" y="1014"/>
                  <a:pt x="3037" y="1014"/>
                </a:cubicBezTo>
                <a:cubicBezTo>
                  <a:pt x="13581" y="1014"/>
                  <a:pt x="13581" y="1014"/>
                  <a:pt x="13581" y="1014"/>
                </a:cubicBezTo>
                <a:cubicBezTo>
                  <a:pt x="13581" y="0"/>
                  <a:pt x="13581" y="0"/>
                  <a:pt x="13581" y="0"/>
                </a:cubicBezTo>
                <a:cubicBezTo>
                  <a:pt x="3037" y="0"/>
                  <a:pt x="3037" y="0"/>
                  <a:pt x="3037" y="0"/>
                </a:cubicBezTo>
                <a:cubicBezTo>
                  <a:pt x="1536" y="0"/>
                  <a:pt x="0" y="1014"/>
                  <a:pt x="0" y="2586"/>
                </a:cubicBezTo>
                <a:cubicBezTo>
                  <a:pt x="0" y="19049"/>
                  <a:pt x="0" y="19049"/>
                  <a:pt x="0" y="19049"/>
                </a:cubicBezTo>
                <a:cubicBezTo>
                  <a:pt x="0" y="20586"/>
                  <a:pt x="1536" y="21600"/>
                  <a:pt x="3037" y="21600"/>
                </a:cubicBezTo>
                <a:cubicBezTo>
                  <a:pt x="18597" y="21600"/>
                  <a:pt x="18597" y="21600"/>
                  <a:pt x="18597" y="21600"/>
                </a:cubicBezTo>
                <a:cubicBezTo>
                  <a:pt x="20099" y="21600"/>
                  <a:pt x="21600" y="20586"/>
                  <a:pt x="21600" y="19049"/>
                </a:cubicBezTo>
                <a:cubicBezTo>
                  <a:pt x="21600" y="8249"/>
                  <a:pt x="21600" y="8249"/>
                  <a:pt x="21600" y="8249"/>
                </a:cubicBezTo>
                <a:lnTo>
                  <a:pt x="20099" y="8249"/>
                </a:lnTo>
                <a:close/>
                <a:moveTo>
                  <a:pt x="5528" y="12373"/>
                </a:moveTo>
                <a:cubicBezTo>
                  <a:pt x="2525" y="18035"/>
                  <a:pt x="2525" y="18035"/>
                  <a:pt x="2525" y="18035"/>
                </a:cubicBezTo>
                <a:cubicBezTo>
                  <a:pt x="2525" y="19049"/>
                  <a:pt x="3037" y="19538"/>
                  <a:pt x="3515" y="19049"/>
                </a:cubicBezTo>
                <a:cubicBezTo>
                  <a:pt x="9555" y="15973"/>
                  <a:pt x="9555" y="15973"/>
                  <a:pt x="9555" y="15973"/>
                </a:cubicBezTo>
                <a:lnTo>
                  <a:pt x="10066" y="15973"/>
                </a:lnTo>
                <a:cubicBezTo>
                  <a:pt x="20610" y="5138"/>
                  <a:pt x="20610" y="5138"/>
                  <a:pt x="20610" y="5138"/>
                </a:cubicBezTo>
                <a:cubicBezTo>
                  <a:pt x="21122" y="4649"/>
                  <a:pt x="21122" y="3600"/>
                  <a:pt x="20610" y="3076"/>
                </a:cubicBezTo>
                <a:cubicBezTo>
                  <a:pt x="18085" y="1014"/>
                  <a:pt x="18085" y="1014"/>
                  <a:pt x="18085" y="1014"/>
                </a:cubicBezTo>
                <a:cubicBezTo>
                  <a:pt x="17608" y="524"/>
                  <a:pt x="16584" y="524"/>
                  <a:pt x="16072" y="1014"/>
                </a:cubicBezTo>
                <a:cubicBezTo>
                  <a:pt x="6040" y="11324"/>
                  <a:pt x="6040" y="11324"/>
                  <a:pt x="6040" y="11324"/>
                </a:cubicBezTo>
                <a:cubicBezTo>
                  <a:pt x="5528" y="11849"/>
                  <a:pt x="5528" y="11849"/>
                  <a:pt x="5528" y="12373"/>
                </a:cubicBezTo>
                <a:close/>
                <a:moveTo>
                  <a:pt x="16584" y="2586"/>
                </a:moveTo>
                <a:cubicBezTo>
                  <a:pt x="17096" y="2062"/>
                  <a:pt x="17608" y="2062"/>
                  <a:pt x="17608" y="2586"/>
                </a:cubicBezTo>
                <a:cubicBezTo>
                  <a:pt x="19109" y="3600"/>
                  <a:pt x="19109" y="3600"/>
                  <a:pt x="19109" y="3600"/>
                </a:cubicBezTo>
                <a:cubicBezTo>
                  <a:pt x="19621" y="4124"/>
                  <a:pt x="19621" y="4649"/>
                  <a:pt x="19109" y="4649"/>
                </a:cubicBezTo>
                <a:cubicBezTo>
                  <a:pt x="17608" y="6186"/>
                  <a:pt x="17608" y="6186"/>
                  <a:pt x="17608" y="6186"/>
                </a:cubicBezTo>
                <a:cubicBezTo>
                  <a:pt x="15594" y="3600"/>
                  <a:pt x="15594" y="3600"/>
                  <a:pt x="15594" y="3600"/>
                </a:cubicBezTo>
                <a:lnTo>
                  <a:pt x="16584" y="2586"/>
                </a:lnTo>
                <a:close/>
                <a:moveTo>
                  <a:pt x="14605" y="4649"/>
                </a:moveTo>
                <a:cubicBezTo>
                  <a:pt x="16584" y="7200"/>
                  <a:pt x="16584" y="7200"/>
                  <a:pt x="16584" y="7200"/>
                </a:cubicBezTo>
                <a:cubicBezTo>
                  <a:pt x="9077" y="14924"/>
                  <a:pt x="9077" y="14924"/>
                  <a:pt x="9077" y="14924"/>
                </a:cubicBezTo>
                <a:cubicBezTo>
                  <a:pt x="8565" y="13911"/>
                  <a:pt x="7064" y="12862"/>
                  <a:pt x="7064" y="12373"/>
                </a:cubicBezTo>
                <a:lnTo>
                  <a:pt x="14605" y="4649"/>
                </a:lnTo>
                <a:close/>
                <a:moveTo>
                  <a:pt x="8053" y="15449"/>
                </a:moveTo>
                <a:cubicBezTo>
                  <a:pt x="4538" y="18035"/>
                  <a:pt x="4538" y="18035"/>
                  <a:pt x="4538" y="18035"/>
                </a:cubicBezTo>
                <a:cubicBezTo>
                  <a:pt x="4027" y="18035"/>
                  <a:pt x="4027" y="17511"/>
                  <a:pt x="4027" y="17511"/>
                </a:cubicBezTo>
                <a:cubicBezTo>
                  <a:pt x="6040" y="13911"/>
                  <a:pt x="6040" y="13911"/>
                  <a:pt x="6040" y="13911"/>
                </a:cubicBezTo>
                <a:lnTo>
                  <a:pt x="8053" y="15449"/>
                </a:lnTo>
                <a:close/>
              </a:path>
            </a:pathLst>
          </a:custGeom>
          <a:solidFill>
            <a:schemeClr val="tx1"/>
          </a:solidFill>
          <a:ln w="12700" cap="flat">
            <a:noFill/>
            <a:miter lim="400000"/>
          </a:ln>
          <a:effectLst/>
        </p:spPr>
        <p:txBody>
          <a:bodyPr wrap="square" lIns="60960" tIns="60960" rIns="60960" bIns="60960" numCol="1" anchor="ctr">
            <a:noAutofit/>
          </a:bodyPr>
          <a:lstStyle/>
          <a:p>
            <a:pPr marL="0" algn="r" defTabSz="609600" rtl="1" eaLnBrk="1" latinLnBrk="0" hangingPunct="0">
              <a:defRPr/>
            </a:pPr>
            <a:endParaRPr sz="2400" kern="0">
              <a:solidFill>
                <a:srgbClr val="000000"/>
              </a:solidFill>
              <a:latin typeface="Calibri"/>
              <a:cs typeface="Calibri"/>
              <a:sym typeface="Calibri"/>
            </a:endParaRPr>
          </a:p>
        </p:txBody>
      </p:sp>
      <p:pic>
        <p:nvPicPr>
          <p:cNvPr id="62" name="תמונה 61">
            <a:extLst>
              <a:ext uri="{FF2B5EF4-FFF2-40B4-BE49-F238E27FC236}">
                <a16:creationId xmlns:a16="http://schemas.microsoft.com/office/drawing/2014/main" id="{7B885F5E-6CDB-CE4A-A9E8-0DC993CC7874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3492" y="4718743"/>
            <a:ext cx="1108906" cy="1196181"/>
          </a:xfrm>
          <a:prstGeom prst="rect">
            <a:avLst/>
          </a:prstGeom>
        </p:spPr>
      </p:pic>
      <p:sp>
        <p:nvSpPr>
          <p:cNvPr id="63" name="Google Shape;510;p22">
            <a:extLst>
              <a:ext uri="{FF2B5EF4-FFF2-40B4-BE49-F238E27FC236}">
                <a16:creationId xmlns:a16="http://schemas.microsoft.com/office/drawing/2014/main" id="{457F22C6-ACC8-3345-8CBD-857C8083E917}"/>
              </a:ext>
            </a:extLst>
          </p:cNvPr>
          <p:cNvSpPr txBox="1"/>
          <p:nvPr/>
        </p:nvSpPr>
        <p:spPr>
          <a:xfrm>
            <a:off x="1699839" y="2365035"/>
            <a:ext cx="815975" cy="793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Font typeface="PT Sans"/>
              <a:buNone/>
            </a:pPr>
            <a:r>
              <a:rPr lang="en-US" sz="3900" b="0" i="0" u="none" dirty="0">
                <a:solidFill>
                  <a:srgbClr val="C00000"/>
                </a:solidFill>
                <a:latin typeface="PT Sans"/>
                <a:ea typeface="PT Sans"/>
                <a:cs typeface="PT Sans"/>
                <a:sym typeface="PT Sans"/>
              </a:rPr>
              <a:t>1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64" name="Google Shape;511;p22">
            <a:extLst>
              <a:ext uri="{FF2B5EF4-FFF2-40B4-BE49-F238E27FC236}">
                <a16:creationId xmlns:a16="http://schemas.microsoft.com/office/drawing/2014/main" id="{17BE1402-9730-C042-95EC-239EF75E6A2F}"/>
              </a:ext>
            </a:extLst>
          </p:cNvPr>
          <p:cNvSpPr txBox="1"/>
          <p:nvPr/>
        </p:nvSpPr>
        <p:spPr>
          <a:xfrm>
            <a:off x="3825256" y="1734937"/>
            <a:ext cx="815975" cy="793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Font typeface="PT Sans"/>
              <a:buNone/>
            </a:pPr>
            <a:r>
              <a:rPr lang="en-US" sz="3900" b="0" i="0" u="none" dirty="0">
                <a:solidFill>
                  <a:srgbClr val="C00000"/>
                </a:solidFill>
                <a:latin typeface="PT Sans"/>
                <a:ea typeface="PT Sans"/>
                <a:cs typeface="PT Sans"/>
                <a:sym typeface="PT Sans"/>
              </a:rPr>
              <a:t>2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65" name="Google Shape;512;p22">
            <a:extLst>
              <a:ext uri="{FF2B5EF4-FFF2-40B4-BE49-F238E27FC236}">
                <a16:creationId xmlns:a16="http://schemas.microsoft.com/office/drawing/2014/main" id="{35669BF4-0C6E-CA4B-9B38-C7D524AD37B1}"/>
              </a:ext>
            </a:extLst>
          </p:cNvPr>
          <p:cNvSpPr txBox="1"/>
          <p:nvPr/>
        </p:nvSpPr>
        <p:spPr>
          <a:xfrm>
            <a:off x="6069075" y="1107165"/>
            <a:ext cx="544512" cy="60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36363"/>
              </a:buClr>
              <a:buSzPts val="3900"/>
              <a:buFont typeface="PT Sans"/>
              <a:buNone/>
            </a:pPr>
            <a:r>
              <a:rPr lang="en-US" sz="3900" b="0" i="0" u="none" dirty="0">
                <a:solidFill>
                  <a:srgbClr val="C00000"/>
                </a:solidFill>
                <a:latin typeface="PT Sans"/>
                <a:ea typeface="PT Sans"/>
                <a:cs typeface="PT Sans"/>
                <a:sym typeface="PT Sans"/>
              </a:rPr>
              <a:t>3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66" name="Google Shape;513;p22">
            <a:extLst>
              <a:ext uri="{FF2B5EF4-FFF2-40B4-BE49-F238E27FC236}">
                <a16:creationId xmlns:a16="http://schemas.microsoft.com/office/drawing/2014/main" id="{D3C2A8B1-7D62-A748-A391-389BB2777CCC}"/>
              </a:ext>
            </a:extLst>
          </p:cNvPr>
          <p:cNvSpPr txBox="1"/>
          <p:nvPr/>
        </p:nvSpPr>
        <p:spPr>
          <a:xfrm>
            <a:off x="8281567" y="285940"/>
            <a:ext cx="815975" cy="793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Font typeface="PT Sans"/>
              <a:buNone/>
            </a:pPr>
            <a:r>
              <a:rPr lang="en-US" sz="3900" b="0" i="0" u="none" dirty="0">
                <a:solidFill>
                  <a:srgbClr val="C00000"/>
                </a:solidFill>
                <a:latin typeface="PT Sans"/>
                <a:ea typeface="PT Sans"/>
                <a:cs typeface="PT Sans"/>
                <a:sym typeface="PT Sans"/>
              </a:rPr>
              <a:t>4</a:t>
            </a:r>
            <a:endParaRPr dirty="0">
              <a:solidFill>
                <a:srgbClr val="C00000"/>
              </a:solidFill>
            </a:endParaRPr>
          </a:p>
        </p:txBody>
      </p:sp>
      <p:graphicFrame>
        <p:nvGraphicFramePr>
          <p:cNvPr id="4" name="טבלה 3">
            <a:extLst>
              <a:ext uri="{FF2B5EF4-FFF2-40B4-BE49-F238E27FC236}">
                <a16:creationId xmlns:a16="http://schemas.microsoft.com/office/drawing/2014/main" id="{581D327F-8101-0347-8EA5-53C85624B9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3145582"/>
              </p:ext>
            </p:extLst>
          </p:nvPr>
        </p:nvGraphicFramePr>
        <p:xfrm>
          <a:off x="2364071" y="5591950"/>
          <a:ext cx="4745990" cy="13716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702310">
                  <a:extLst>
                    <a:ext uri="{9D8B030D-6E8A-4147-A177-3AD203B41FA5}">
                      <a16:colId xmlns:a16="http://schemas.microsoft.com/office/drawing/2014/main" val="2550423254"/>
                    </a:ext>
                  </a:extLst>
                </a:gridCol>
                <a:gridCol w="1526540">
                  <a:extLst>
                    <a:ext uri="{9D8B030D-6E8A-4147-A177-3AD203B41FA5}">
                      <a16:colId xmlns:a16="http://schemas.microsoft.com/office/drawing/2014/main" val="1666033254"/>
                    </a:ext>
                  </a:extLst>
                </a:gridCol>
                <a:gridCol w="1258570">
                  <a:extLst>
                    <a:ext uri="{9D8B030D-6E8A-4147-A177-3AD203B41FA5}">
                      <a16:colId xmlns:a16="http://schemas.microsoft.com/office/drawing/2014/main" val="4771882"/>
                    </a:ext>
                  </a:extLst>
                </a:gridCol>
                <a:gridCol w="1258570">
                  <a:extLst>
                    <a:ext uri="{9D8B030D-6E8A-4147-A177-3AD203B41FA5}">
                      <a16:colId xmlns:a16="http://schemas.microsoft.com/office/drawing/2014/main" val="1135992142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200">
                          <a:effectLst/>
                        </a:rPr>
                        <a:t>תבחינים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200">
                          <a:effectLst/>
                        </a:rPr>
                        <a:t>טקסט 1</a:t>
                      </a:r>
                      <a:endParaRPr lang="en-US" sz="1200">
                        <a:effectLst/>
                      </a:endParaRPr>
                    </a:p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200">
                          <a:effectLst/>
                        </a:rPr>
                        <a:t>שם  הכותב/ת(שנה)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200">
                          <a:effectLst/>
                        </a:rPr>
                        <a:t>טקסט 2</a:t>
                      </a:r>
                      <a:endParaRPr lang="en-US" sz="1200">
                        <a:effectLst/>
                      </a:endParaRPr>
                    </a:p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200">
                          <a:effectLst/>
                        </a:rPr>
                        <a:t>שם  הכותב/ת(שנה)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200" dirty="0">
                          <a:effectLst/>
                        </a:rPr>
                        <a:t>יחסים בין  =   +</a:t>
                      </a:r>
                      <a:endParaRPr lang="en-US" sz="1200" dirty="0">
                        <a:effectLst/>
                      </a:endParaRPr>
                    </a:p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200" dirty="0">
                          <a:effectLst/>
                        </a:rPr>
                        <a:t>הטקסטים  -   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64250991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200">
                          <a:effectLst/>
                        </a:rPr>
                        <a:t>תבחין</a:t>
                      </a:r>
                      <a:endParaRPr lang="en-US" sz="1200">
                        <a:effectLst/>
                      </a:endParaRPr>
                    </a:p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200">
                          <a:effectLst/>
                        </a:rPr>
                        <a:t>ראשון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200">
                          <a:effectLst/>
                        </a:rPr>
                        <a:t>הכללה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200" dirty="0">
                          <a:effectLst/>
                        </a:rPr>
                        <a:t>הכללה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57745731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200">
                          <a:effectLst/>
                        </a:rPr>
                        <a:t>תבחין שני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200">
                          <a:effectLst/>
                        </a:rPr>
                        <a:t>הכללה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200">
                          <a:effectLst/>
                        </a:rPr>
                        <a:t>הכללה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02917930"/>
                  </a:ext>
                </a:extLst>
              </a:tr>
            </a:tbl>
          </a:graphicData>
        </a:graphic>
      </p:graphicFrame>
      <p:sp>
        <p:nvSpPr>
          <p:cNvPr id="5" name="לא שווה ל 4">
            <a:extLst>
              <a:ext uri="{FF2B5EF4-FFF2-40B4-BE49-F238E27FC236}">
                <a16:creationId xmlns:a16="http://schemas.microsoft.com/office/drawing/2014/main" id="{21EE00ED-1286-A34B-A492-198C10FC358E}"/>
              </a:ext>
            </a:extLst>
          </p:cNvPr>
          <p:cNvSpPr/>
          <p:nvPr/>
        </p:nvSpPr>
        <p:spPr>
          <a:xfrm>
            <a:off x="2559861" y="5809307"/>
            <a:ext cx="272234" cy="114749"/>
          </a:xfrm>
          <a:prstGeom prst="mathNotEqua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813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">
                                          <p:cBhvr additive="base">
                                            <p:cTn id="7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">
                                          <p:cBhvr additive="base">
                                            <p:cTn id="8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1" fill="hold" grpId="0" nodeType="withEffect" nodePh="1">
                                      <p:stCondLst>
                                        <p:cond delay="750"/>
                                      </p:stCondLst>
                                      <p:endCondLst>
                                        <p:cond evt="begin" delay="0">
                                          <p:tn val="7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5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5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120" grpId="0"/>
          <p:bldP spid="122" grpId="0"/>
          <p:bldP spid="123" grpId="0"/>
          <p:bldP spid="124" grpId="0"/>
          <p:bldP spid="125" grpId="0"/>
          <p:bldP spid="126" grpId="0"/>
          <p:bldP spid="127" grpId="0"/>
          <p:bldP spid="128" grpId="0"/>
          <p:bldP spid="58" grpId="0"/>
          <p:bldP spid="5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1" fill="hold" grpId="0" nodeType="withEffect" nodePh="1">
                                      <p:stCondLst>
                                        <p:cond delay="750"/>
                                      </p:stCondLst>
                                      <p:endCondLst>
                                        <p:cond evt="begin" delay="0">
                                          <p:tn val="7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5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5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120" grpId="0"/>
          <p:bldP spid="122" grpId="0"/>
          <p:bldP spid="123" grpId="0"/>
          <p:bldP spid="124" grpId="0"/>
          <p:bldP spid="125" grpId="0"/>
          <p:bldP spid="126" grpId="0"/>
          <p:bldP spid="127" grpId="0"/>
          <p:bldP spid="128" grpId="0"/>
          <p:bldP spid="58" grpId="0"/>
          <p:bldP spid="57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936D73E-432C-E84E-8054-94BEFFF79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אז מה חשוב לדעת כדי למזג שני טקסטים?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D357556-58A6-A44F-9ADD-374261D05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he-IL" dirty="0"/>
              <a:t>למלא את הטבלה.</a:t>
            </a:r>
          </a:p>
          <a:p>
            <a:pPr marL="514350" indent="-514350">
              <a:buAutoNum type="arabicPeriod"/>
            </a:pPr>
            <a:r>
              <a:rPr lang="he-IL" dirty="0"/>
              <a:t>לבדוק את היחסים בין הטקסטים בכל התבחינים.</a:t>
            </a:r>
          </a:p>
          <a:p>
            <a:pPr marL="514350" indent="-514350">
              <a:buAutoNum type="arabicPeriod"/>
            </a:pPr>
            <a:r>
              <a:rPr lang="he-IL" dirty="0"/>
              <a:t>לכתוב סיכום: פתיחה ומידע על כל תבחין.</a:t>
            </a:r>
          </a:p>
          <a:p>
            <a:pPr marL="514350" indent="-514350">
              <a:buAutoNum type="arabicPeriod"/>
            </a:pPr>
            <a:endParaRPr lang="he-IL" dirty="0"/>
          </a:p>
          <a:p>
            <a:r>
              <a:rPr lang="he-IL" dirty="0"/>
              <a:t>נתנסה.</a:t>
            </a:r>
          </a:p>
        </p:txBody>
      </p:sp>
    </p:spTree>
    <p:extLst>
      <p:ext uri="{BB962C8B-B14F-4D97-AF65-F5344CB8AC3E}">
        <p14:creationId xmlns:p14="http://schemas.microsoft.com/office/powerpoint/2010/main" val="233615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0964A86-CC58-9F43-92EB-8AAA2EF95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קודם כל - המשימה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3A86CCC-9340-DC41-AC48-EC14FA16C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e-IL" dirty="0"/>
              <a:t>שמות הטקסט: </a:t>
            </a:r>
          </a:p>
          <a:p>
            <a:pPr marL="514350" indent="-514350">
              <a:buAutoNum type="arabicPeriod"/>
            </a:pPr>
            <a:r>
              <a:rPr lang="he-IL" dirty="0"/>
              <a:t>״נדידת הציפורים״. כהן ובהט (1996)</a:t>
            </a:r>
          </a:p>
          <a:p>
            <a:pPr marL="514350" indent="-514350">
              <a:buAutoNum type="arabicPeriod"/>
            </a:pPr>
            <a:r>
              <a:rPr lang="he-IL" dirty="0"/>
              <a:t> ״חצי מיליארד ציפורים טסות מעל עמק החולה בכל שנה. אז מה הבעיה?״. (</a:t>
            </a:r>
            <a:r>
              <a:rPr lang="he-IL" dirty="0" err="1"/>
              <a:t>יעקובסון</a:t>
            </a:r>
            <a:r>
              <a:rPr lang="he-IL" dirty="0"/>
              <a:t> 2020)</a:t>
            </a:r>
          </a:p>
          <a:p>
            <a:endParaRPr lang="he-IL" dirty="0"/>
          </a:p>
          <a:p>
            <a:endParaRPr lang="he-IL" dirty="0"/>
          </a:p>
          <a:p>
            <a:r>
              <a:rPr lang="he-IL" dirty="0"/>
              <a:t>המשימה: כתבו סיכום קצר על הטקסטים ״נדידת הציפורים״ </a:t>
            </a:r>
            <a:r>
              <a:rPr lang="he-IL" dirty="0" err="1"/>
              <a:t>ו״חצי</a:t>
            </a:r>
            <a:r>
              <a:rPr lang="he-IL" dirty="0"/>
              <a:t> מיליארד ציפורים טסות מעל עמק החולה בכל שנה. אז מה הבעיה?״.</a:t>
            </a:r>
          </a:p>
          <a:p>
            <a:r>
              <a:rPr lang="he-IL" dirty="0"/>
              <a:t>בסיכום הגדרנה מהי נדידת הציפורים, הנזקים שגורמות הציפורים ומה השיטות בהן חוקרים את הנדידה.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3879146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021C2F5-4999-A84A-890F-3C70EC62C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שנית - טבלת הכנה לסיכום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ABE7765-B448-F047-A7D8-737A3A2EA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he-IL" dirty="0"/>
          </a:p>
          <a:p>
            <a:endParaRPr lang="he-IL" dirty="0"/>
          </a:p>
        </p:txBody>
      </p:sp>
      <p:graphicFrame>
        <p:nvGraphicFramePr>
          <p:cNvPr id="4" name="טבלה 3">
            <a:extLst>
              <a:ext uri="{FF2B5EF4-FFF2-40B4-BE49-F238E27FC236}">
                <a16:creationId xmlns:a16="http://schemas.microsoft.com/office/drawing/2014/main" id="{FE7E2D94-52C8-D948-A3BD-36868EAF74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131701"/>
              </p:ext>
            </p:extLst>
          </p:nvPr>
        </p:nvGraphicFramePr>
        <p:xfrm>
          <a:off x="1512278" y="1690688"/>
          <a:ext cx="9554306" cy="358201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234345">
                  <a:extLst>
                    <a:ext uri="{9D8B030D-6E8A-4147-A177-3AD203B41FA5}">
                      <a16:colId xmlns:a16="http://schemas.microsoft.com/office/drawing/2014/main" val="2990023966"/>
                    </a:ext>
                  </a:extLst>
                </a:gridCol>
                <a:gridCol w="2439987">
                  <a:extLst>
                    <a:ext uri="{9D8B030D-6E8A-4147-A177-3AD203B41FA5}">
                      <a16:colId xmlns:a16="http://schemas.microsoft.com/office/drawing/2014/main" val="3010803005"/>
                    </a:ext>
                  </a:extLst>
                </a:gridCol>
                <a:gridCol w="2439987">
                  <a:extLst>
                    <a:ext uri="{9D8B030D-6E8A-4147-A177-3AD203B41FA5}">
                      <a16:colId xmlns:a16="http://schemas.microsoft.com/office/drawing/2014/main" val="1631821296"/>
                    </a:ext>
                  </a:extLst>
                </a:gridCol>
                <a:gridCol w="2439987">
                  <a:extLst>
                    <a:ext uri="{9D8B030D-6E8A-4147-A177-3AD203B41FA5}">
                      <a16:colId xmlns:a16="http://schemas.microsoft.com/office/drawing/2014/main" val="3034970827"/>
                    </a:ext>
                  </a:extLst>
                </a:gridCol>
              </a:tblGrid>
              <a:tr h="564499">
                <a:tc>
                  <a:txBody>
                    <a:bodyPr/>
                    <a:lstStyle/>
                    <a:p>
                      <a:pPr rtl="1"/>
                      <a:r>
                        <a:rPr lang="he-IL" b="1" dirty="0"/>
                        <a:t>תבחין לפי המשימה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1" dirty="0"/>
                        <a:t>כהן ובהט,1996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b="1" dirty="0" err="1"/>
                        <a:t>יעקובסון</a:t>
                      </a:r>
                      <a:r>
                        <a:rPr lang="he-IL" b="1" dirty="0"/>
                        <a:t>,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1" dirty="0"/>
                        <a:t>היחסים בין הטקסטים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117053"/>
                  </a:ext>
                </a:extLst>
              </a:tr>
              <a:tr h="564499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הגדרה - מהי נדידת הציפורים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dirty="0"/>
                        <a:t>תופעה בה להקות ציפורים עוברות מארץ לארץ פעמיים בשנה, במסלולים קבועים יחסית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518205"/>
                  </a:ext>
                </a:extLst>
              </a:tr>
              <a:tr h="564499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הנזקים שגורמות הציפורים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67408"/>
                  </a:ext>
                </a:extLst>
              </a:tr>
              <a:tr h="564499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השיטות בהן חוקרים אותה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dirty="0"/>
                        <a:t>השיטות הן תצפית אנושית, טיבוע, מכ״מ ומשדר שקשור ללוויין.</a:t>
                      </a:r>
                    </a:p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6284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0200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מציין מיקום תוכן 4">
            <a:extLst>
              <a:ext uri="{FF2B5EF4-FFF2-40B4-BE49-F238E27FC236}">
                <a16:creationId xmlns:a16="http://schemas.microsoft.com/office/drawing/2014/main" id="{0AB22051-C4A6-1641-8239-1B5B42CF78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8530114"/>
              </p:ext>
            </p:extLst>
          </p:nvPr>
        </p:nvGraphicFramePr>
        <p:xfrm>
          <a:off x="7154775" y="31321"/>
          <a:ext cx="4624754" cy="1075708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4624754">
                  <a:extLst>
                    <a:ext uri="{9D8B030D-6E8A-4147-A177-3AD203B41FA5}">
                      <a16:colId xmlns:a16="http://schemas.microsoft.com/office/drawing/2014/main" val="2727355026"/>
                    </a:ext>
                  </a:extLst>
                </a:gridCol>
              </a:tblGrid>
              <a:tr h="107570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b="1" dirty="0"/>
                        <a:t>הגדרה - מהי נדידת הציפורים?</a:t>
                      </a:r>
                    </a:p>
                    <a:p>
                      <a:pPr rtl="1"/>
                      <a:r>
                        <a:rPr lang="he-IL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פעמיים בשנה עוברים בישראל עופות שונים בדרכם מאירופה לאפריקה בסתיו וחזרה באביב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r>
                        <a:rPr lang="he-IL" dirty="0">
                          <a:effectLst/>
                        </a:rPr>
                        <a:t>.</a:t>
                      </a:r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370741"/>
                  </a:ext>
                </a:extLst>
              </a:tr>
            </a:tbl>
          </a:graphicData>
        </a:graphic>
      </p:graphicFrame>
      <p:sp>
        <p:nvSpPr>
          <p:cNvPr id="6" name="מלבן 5">
            <a:extLst>
              <a:ext uri="{FF2B5EF4-FFF2-40B4-BE49-F238E27FC236}">
                <a16:creationId xmlns:a16="http://schemas.microsoft.com/office/drawing/2014/main" id="{7DE814CF-00FF-5243-BBC7-22D88C8AC1DA}"/>
              </a:ext>
            </a:extLst>
          </p:cNvPr>
          <p:cNvSpPr/>
          <p:nvPr/>
        </p:nvSpPr>
        <p:spPr>
          <a:xfrm>
            <a:off x="7154776" y="1254199"/>
            <a:ext cx="4713150" cy="64633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he-IL" b="1" dirty="0"/>
              <a:t>מהם הנזקים שגורמות הציפורים?</a:t>
            </a:r>
          </a:p>
          <a:p>
            <a:r>
              <a:rPr lang="he-IL" dirty="0"/>
              <a:t>1. הרס של שדות כשהעופות אוכלים את היבול</a:t>
            </a:r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F0C844F3-7DBC-E842-9006-8F488273BC4F}"/>
              </a:ext>
            </a:extLst>
          </p:cNvPr>
          <p:cNvSpPr/>
          <p:nvPr/>
        </p:nvSpPr>
        <p:spPr>
          <a:xfrm>
            <a:off x="7156076" y="5045709"/>
            <a:ext cx="4711849" cy="64633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he-IL" b="1" dirty="0"/>
              <a:t>מהן השיטות בהן מודדים את נדידת הציפורים?</a:t>
            </a:r>
          </a:p>
          <a:p>
            <a:r>
              <a:rPr lang="he-IL" dirty="0"/>
              <a:t>השיטות הן תצפית אנושית וטיבוע.</a:t>
            </a:r>
          </a:p>
        </p:txBody>
      </p:sp>
      <p:sp>
        <p:nvSpPr>
          <p:cNvPr id="27" name="סוגר מסולסל ימני 26">
            <a:extLst>
              <a:ext uri="{FF2B5EF4-FFF2-40B4-BE49-F238E27FC236}">
                <a16:creationId xmlns:a16="http://schemas.microsoft.com/office/drawing/2014/main" id="{57E86A59-FE28-9944-AAAD-C7C23F9E74E3}"/>
              </a:ext>
            </a:extLst>
          </p:cNvPr>
          <p:cNvSpPr/>
          <p:nvPr/>
        </p:nvSpPr>
        <p:spPr>
          <a:xfrm>
            <a:off x="5593683" y="4795837"/>
            <a:ext cx="368309" cy="1841330"/>
          </a:xfrm>
          <a:prstGeom prst="rightBrace">
            <a:avLst/>
          </a:prstGeom>
          <a:ln>
            <a:solidFill>
              <a:schemeClr val="accent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8" name="סוגר מסולסל ימני 27">
            <a:extLst>
              <a:ext uri="{FF2B5EF4-FFF2-40B4-BE49-F238E27FC236}">
                <a16:creationId xmlns:a16="http://schemas.microsoft.com/office/drawing/2014/main" id="{0A3B4686-C566-6146-9AA2-A146D4BEDDD4}"/>
              </a:ext>
            </a:extLst>
          </p:cNvPr>
          <p:cNvSpPr/>
          <p:nvPr/>
        </p:nvSpPr>
        <p:spPr>
          <a:xfrm>
            <a:off x="5524384" y="3774830"/>
            <a:ext cx="436237" cy="740170"/>
          </a:xfrm>
          <a:prstGeom prst="rightBrace">
            <a:avLst/>
          </a:prstGeom>
          <a:ln>
            <a:solidFill>
              <a:schemeClr val="accent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9" name="סוגר מסולסל ימני 28">
            <a:extLst>
              <a:ext uri="{FF2B5EF4-FFF2-40B4-BE49-F238E27FC236}">
                <a16:creationId xmlns:a16="http://schemas.microsoft.com/office/drawing/2014/main" id="{560A9F97-6225-944B-9114-6958C64D2B4C}"/>
              </a:ext>
            </a:extLst>
          </p:cNvPr>
          <p:cNvSpPr/>
          <p:nvPr/>
        </p:nvSpPr>
        <p:spPr>
          <a:xfrm>
            <a:off x="5504368" y="203736"/>
            <a:ext cx="436237" cy="621325"/>
          </a:xfrm>
          <a:prstGeom prst="rightBrace">
            <a:avLst/>
          </a:prstGeom>
          <a:ln>
            <a:solidFill>
              <a:schemeClr val="accent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marL="0" algn="ctr" defTabSz="914400" rtl="1" eaLnBrk="1" latinLnBrk="0" hangingPunct="1"/>
            <a:endParaRPr lang="he-IL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5F5C88A-8191-BA44-9D5B-770437E37FF4}"/>
              </a:ext>
            </a:extLst>
          </p:cNvPr>
          <p:cNvSpPr txBox="1"/>
          <p:nvPr/>
        </p:nvSpPr>
        <p:spPr>
          <a:xfrm>
            <a:off x="6126212" y="2287901"/>
            <a:ext cx="635525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200" dirty="0"/>
              <a:t>x</a:t>
            </a:r>
            <a:endParaRPr lang="he-IL" sz="3200" dirty="0"/>
          </a:p>
        </p:txBody>
      </p:sp>
      <p:sp>
        <p:nvSpPr>
          <p:cNvPr id="32" name="סוגר מסולסל ימני 31">
            <a:extLst>
              <a:ext uri="{FF2B5EF4-FFF2-40B4-BE49-F238E27FC236}">
                <a16:creationId xmlns:a16="http://schemas.microsoft.com/office/drawing/2014/main" id="{D5F9A497-BEA2-9644-9371-E0CD1531030B}"/>
              </a:ext>
            </a:extLst>
          </p:cNvPr>
          <p:cNvSpPr/>
          <p:nvPr/>
        </p:nvSpPr>
        <p:spPr>
          <a:xfrm>
            <a:off x="5504368" y="1797269"/>
            <a:ext cx="456253" cy="1566041"/>
          </a:xfrm>
          <a:prstGeom prst="rightBrace">
            <a:avLst/>
          </a:prstGeom>
          <a:ln>
            <a:solidFill>
              <a:schemeClr val="accent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marL="0" algn="ctr" defTabSz="914400" rtl="1" eaLnBrk="1" latinLnBrk="0" hangingPunct="1"/>
            <a:endParaRPr lang="he-IL"/>
          </a:p>
        </p:txBody>
      </p:sp>
      <p:pic>
        <p:nvPicPr>
          <p:cNvPr id="13" name="מציין מיקום תוכן 6">
            <a:extLst>
              <a:ext uri="{FF2B5EF4-FFF2-40B4-BE49-F238E27FC236}">
                <a16:creationId xmlns:a16="http://schemas.microsoft.com/office/drawing/2014/main" id="{64A7DF30-D44D-E849-9F3E-137FBF6847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300" y="0"/>
            <a:ext cx="5136068" cy="6802437"/>
          </a:xfrm>
          <a:prstGeom prst="rect">
            <a:avLst/>
          </a:prstGeom>
        </p:spPr>
      </p:pic>
      <p:sp>
        <p:nvSpPr>
          <p:cNvPr id="14" name="סוגר מסולסל ימני 13">
            <a:extLst>
              <a:ext uri="{FF2B5EF4-FFF2-40B4-BE49-F238E27FC236}">
                <a16:creationId xmlns:a16="http://schemas.microsoft.com/office/drawing/2014/main" id="{9E8C9A08-5DD6-2D4E-B4B0-2FB6130267D9}"/>
              </a:ext>
            </a:extLst>
          </p:cNvPr>
          <p:cNvSpPr/>
          <p:nvPr/>
        </p:nvSpPr>
        <p:spPr>
          <a:xfrm>
            <a:off x="5441012" y="1072858"/>
            <a:ext cx="436237" cy="621325"/>
          </a:xfrm>
          <a:prstGeom prst="rightBrace">
            <a:avLst/>
          </a:prstGeom>
          <a:ln>
            <a:solidFill>
              <a:schemeClr val="accent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marL="0" algn="ctr" defTabSz="914400" rtl="1" eaLnBrk="1" latinLnBrk="0" hangingPunct="1"/>
            <a:endParaRPr lang="he-IL"/>
          </a:p>
        </p:txBody>
      </p:sp>
      <p:sp>
        <p:nvSpPr>
          <p:cNvPr id="15" name="מלבן 14">
            <a:extLst>
              <a:ext uri="{FF2B5EF4-FFF2-40B4-BE49-F238E27FC236}">
                <a16:creationId xmlns:a16="http://schemas.microsoft.com/office/drawing/2014/main" id="{7E819EBC-5DC9-AA4F-84B4-C8B9C1F20852}"/>
              </a:ext>
            </a:extLst>
          </p:cNvPr>
          <p:cNvSpPr/>
          <p:nvPr/>
        </p:nvSpPr>
        <p:spPr>
          <a:xfrm>
            <a:off x="7086864" y="3611619"/>
            <a:ext cx="4713150" cy="64633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he-IL" b="1" dirty="0"/>
              <a:t>מהם הנזקים שגורמות הציפורים?</a:t>
            </a:r>
          </a:p>
          <a:p>
            <a:r>
              <a:rPr lang="he-IL" dirty="0"/>
              <a:t>2. פגיעה במטוסים</a:t>
            </a:r>
          </a:p>
        </p:txBody>
      </p:sp>
    </p:spTree>
    <p:extLst>
      <p:ext uri="{BB962C8B-B14F-4D97-AF65-F5344CB8AC3E}">
        <p14:creationId xmlns:p14="http://schemas.microsoft.com/office/powerpoint/2010/main" val="1300211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30" grpId="0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021C2F5-4999-A84A-890F-3C70EC62C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שנית - טבלת הכנה לסיכום, מלאה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ABE7765-B448-F047-A7D8-737A3A2EA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he-IL" dirty="0"/>
          </a:p>
          <a:p>
            <a:endParaRPr lang="he-IL" dirty="0"/>
          </a:p>
        </p:txBody>
      </p:sp>
      <p:graphicFrame>
        <p:nvGraphicFramePr>
          <p:cNvPr id="4" name="טבלה 3">
            <a:extLst>
              <a:ext uri="{FF2B5EF4-FFF2-40B4-BE49-F238E27FC236}">
                <a16:creationId xmlns:a16="http://schemas.microsoft.com/office/drawing/2014/main" id="{FE7E2D94-52C8-D948-A3BD-36868EAF74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4510497"/>
              </p:ext>
            </p:extLst>
          </p:nvPr>
        </p:nvGraphicFramePr>
        <p:xfrm>
          <a:off x="1512278" y="1690688"/>
          <a:ext cx="9554306" cy="467929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234345">
                  <a:extLst>
                    <a:ext uri="{9D8B030D-6E8A-4147-A177-3AD203B41FA5}">
                      <a16:colId xmlns:a16="http://schemas.microsoft.com/office/drawing/2014/main" val="2990023966"/>
                    </a:ext>
                  </a:extLst>
                </a:gridCol>
                <a:gridCol w="2439987">
                  <a:extLst>
                    <a:ext uri="{9D8B030D-6E8A-4147-A177-3AD203B41FA5}">
                      <a16:colId xmlns:a16="http://schemas.microsoft.com/office/drawing/2014/main" val="3010803005"/>
                    </a:ext>
                  </a:extLst>
                </a:gridCol>
                <a:gridCol w="2439987">
                  <a:extLst>
                    <a:ext uri="{9D8B030D-6E8A-4147-A177-3AD203B41FA5}">
                      <a16:colId xmlns:a16="http://schemas.microsoft.com/office/drawing/2014/main" val="1631821296"/>
                    </a:ext>
                  </a:extLst>
                </a:gridCol>
                <a:gridCol w="2439987">
                  <a:extLst>
                    <a:ext uri="{9D8B030D-6E8A-4147-A177-3AD203B41FA5}">
                      <a16:colId xmlns:a16="http://schemas.microsoft.com/office/drawing/2014/main" val="3034970827"/>
                    </a:ext>
                  </a:extLst>
                </a:gridCol>
              </a:tblGrid>
              <a:tr h="564499">
                <a:tc>
                  <a:txBody>
                    <a:bodyPr/>
                    <a:lstStyle/>
                    <a:p>
                      <a:pPr rtl="1"/>
                      <a:r>
                        <a:rPr lang="he-IL" b="1" dirty="0"/>
                        <a:t>תבחין לפי המשימה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1" dirty="0"/>
                        <a:t>כהן ובהט,1996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b="1" dirty="0" err="1"/>
                        <a:t>יעקובסון</a:t>
                      </a:r>
                      <a:r>
                        <a:rPr lang="he-IL" b="1" dirty="0"/>
                        <a:t>,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1" dirty="0"/>
                        <a:t>היחסים בין הטקסטים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117053"/>
                  </a:ext>
                </a:extLst>
              </a:tr>
              <a:tr h="564499">
                <a:tc>
                  <a:txBody>
                    <a:bodyPr/>
                    <a:lstStyle/>
                    <a:p>
                      <a:pPr rtl="1"/>
                      <a:r>
                        <a:rPr lang="he-IL" b="1" dirty="0"/>
                        <a:t>הגדרה - מהי נדידת הציפורים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dirty="0"/>
                        <a:t>תופעה בה להקות ציפורים עוברות מארץ לארץ פעמיים בשנה, במסלולים קבועים יחסית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פעמיים בשנה עוברים בישראל עופות שונים בדרכם מאירופה לאפריקה בסתיו וחזרה באביב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r>
                        <a:rPr lang="he-IL" dirty="0">
                          <a:effectLst/>
                        </a:rPr>
                        <a:t>.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שני המקורות דומים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518205"/>
                  </a:ext>
                </a:extLst>
              </a:tr>
              <a:tr h="564499">
                <a:tc>
                  <a:txBody>
                    <a:bodyPr/>
                    <a:lstStyle/>
                    <a:p>
                      <a:pPr rtl="1"/>
                      <a:r>
                        <a:rPr lang="he-IL" b="1" dirty="0"/>
                        <a:t>הנזקים שגורמות הציפורים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rtl="1">
                        <a:buAutoNum type="arabicPeriod"/>
                      </a:pPr>
                      <a:r>
                        <a:rPr lang="he-IL" dirty="0"/>
                        <a:t>הרס של שדות כשהעופות אוכלים את היבול. פסקה 3</a:t>
                      </a:r>
                    </a:p>
                    <a:p>
                      <a:pPr marL="342900" indent="-342900" rtl="1">
                        <a:buAutoNum type="arabicPeriod"/>
                      </a:pPr>
                      <a:r>
                        <a:rPr lang="he-IL" dirty="0"/>
                        <a:t> פגיעה במטוסים. פסקה...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רק </a:t>
                      </a:r>
                      <a:r>
                        <a:rPr lang="he-IL" dirty="0" err="1"/>
                        <a:t>יעקובסון</a:t>
                      </a:r>
                      <a:r>
                        <a:rPr lang="he-IL" dirty="0"/>
                        <a:t> כותב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67408"/>
                  </a:ext>
                </a:extLst>
              </a:tr>
              <a:tr h="564499">
                <a:tc>
                  <a:txBody>
                    <a:bodyPr/>
                    <a:lstStyle/>
                    <a:p>
                      <a:pPr rtl="1"/>
                      <a:r>
                        <a:rPr lang="he-IL" b="1" dirty="0"/>
                        <a:t>השיטות בהן חוקרים אותה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dirty="0"/>
                        <a:t>השיטות הן תצפית אנושית, טיבוע, מכ״מ ומשדר שקשור ללוויין.</a:t>
                      </a:r>
                    </a:p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תצפית אנושית, טיבוע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כהן ובהט </a:t>
                      </a:r>
                    </a:p>
                    <a:p>
                      <a:pPr rtl="1"/>
                      <a:r>
                        <a:rPr lang="he-IL" dirty="0"/>
                        <a:t>מוסיפים על </a:t>
                      </a:r>
                    </a:p>
                    <a:p>
                      <a:pPr rtl="1"/>
                      <a:r>
                        <a:rPr lang="he-IL" dirty="0" err="1"/>
                        <a:t>יעקובסון</a:t>
                      </a:r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6284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013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8F706A6-E599-5149-94CB-7AEC9F03C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נכתוב את הסיכום שלנו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973C939-581A-A743-9830-EBD32CA6E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>
            <a:normAutofit lnSpcReduction="10000"/>
          </a:bodyPr>
          <a:lstStyle/>
          <a:p>
            <a:r>
              <a:rPr lang="he-IL" dirty="0"/>
              <a:t>        בארצות שונות, בכל שנה, אפשר לראות ציפורים בלהקות עפות בשמיים.       זו תופעה מאוד מעניינת גם את הציבור הרחב וגם חוקרים רבים. </a:t>
            </a:r>
          </a:p>
          <a:p>
            <a:r>
              <a:rPr lang="he-IL" dirty="0"/>
              <a:t> הן כהן ובהט (1996) והן </a:t>
            </a:r>
            <a:r>
              <a:rPr lang="he-IL" dirty="0" err="1"/>
              <a:t>יעקובסון</a:t>
            </a:r>
            <a:r>
              <a:rPr lang="he-IL" dirty="0"/>
              <a:t> (2020) מגדירים את "נדידת ציפורים". כתופעה בה להקות ציפורים עוברות מארץ לארץ פעמיים בשנה, במסלולים קבועים יחסית. עופות שונים עוברים בדרכם מאירופה לאפריקה בסתיו וחזרה באביב</a:t>
            </a:r>
            <a:r>
              <a:rPr lang="en-US" dirty="0"/>
              <a:t> </a:t>
            </a:r>
            <a:r>
              <a:rPr lang="he-IL" dirty="0"/>
              <a:t>.</a:t>
            </a:r>
          </a:p>
          <a:p>
            <a:r>
              <a:rPr lang="he-IL" dirty="0" err="1"/>
              <a:t>יעקובסון</a:t>
            </a:r>
            <a:r>
              <a:rPr lang="he-IL" dirty="0"/>
              <a:t> (2020) מפרט שני נזקים שגורמים העופות בישראל. אחד הוא הרס של שדות כשהעופות אוכלים את היבול. והשני הוא פגיעה במטוסים וגרימת פציעות או מוות של הטייסים ונזק למטוסים.</a:t>
            </a:r>
          </a:p>
          <a:p>
            <a:r>
              <a:rPr lang="he-IL" dirty="0"/>
              <a:t> יש שיטות שונות לאיסוף מידע על הציפורים. </a:t>
            </a:r>
            <a:r>
              <a:rPr lang="he-IL" dirty="0" err="1"/>
              <a:t>יעקובסון</a:t>
            </a:r>
            <a:r>
              <a:rPr lang="he-IL" dirty="0"/>
              <a:t> (2020) כותב על תצפית אנושית וטיבוע ואילו כהן ובהט (1996) מוסיפים את השיטות של מכ״מ ומשדר שקשור ללוויין.</a:t>
            </a:r>
          </a:p>
          <a:p>
            <a:endParaRPr lang="he-IL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42D715-73F9-3243-ABC1-0735376D5231}"/>
              </a:ext>
            </a:extLst>
          </p:cNvPr>
          <p:cNvSpPr txBox="1"/>
          <p:nvPr/>
        </p:nvSpPr>
        <p:spPr>
          <a:xfrm>
            <a:off x="10597662" y="1915869"/>
            <a:ext cx="1594338" cy="646331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1">
            <a:spAutoFit/>
          </a:bodyPr>
          <a:lstStyle/>
          <a:p>
            <a:r>
              <a:rPr lang="he-IL" dirty="0"/>
              <a:t>משפט פתיחה</a:t>
            </a:r>
          </a:p>
          <a:p>
            <a:r>
              <a:rPr lang="he-IL" dirty="0"/>
              <a:t>על הנושא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CD12C7-AAB1-654E-B038-0669385C3549}"/>
              </a:ext>
            </a:extLst>
          </p:cNvPr>
          <p:cNvSpPr txBox="1"/>
          <p:nvPr/>
        </p:nvSpPr>
        <p:spPr>
          <a:xfrm>
            <a:off x="11195538" y="2988379"/>
            <a:ext cx="762000" cy="646331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1">
            <a:spAutoFit/>
          </a:bodyPr>
          <a:lstStyle/>
          <a:p>
            <a:r>
              <a:rPr lang="he-IL" dirty="0"/>
              <a:t>תבחין </a:t>
            </a:r>
          </a:p>
          <a:p>
            <a:r>
              <a:rPr lang="he-IL" dirty="0"/>
              <a:t>ראשון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33EA6E-6BA8-F84E-8A74-1D327DD6CEA4}"/>
              </a:ext>
            </a:extLst>
          </p:cNvPr>
          <p:cNvSpPr txBox="1"/>
          <p:nvPr/>
        </p:nvSpPr>
        <p:spPr>
          <a:xfrm>
            <a:off x="11195538" y="3886702"/>
            <a:ext cx="825012" cy="646331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1">
            <a:spAutoFit/>
          </a:bodyPr>
          <a:lstStyle/>
          <a:p>
            <a:r>
              <a:rPr lang="he-IL" dirty="0"/>
              <a:t>תבחין</a:t>
            </a:r>
          </a:p>
          <a:p>
            <a:r>
              <a:rPr lang="he-IL" dirty="0"/>
              <a:t> שני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C2F3DC-01A4-6D47-97D4-FF268FC47BE2}"/>
              </a:ext>
            </a:extLst>
          </p:cNvPr>
          <p:cNvSpPr txBox="1"/>
          <p:nvPr/>
        </p:nvSpPr>
        <p:spPr>
          <a:xfrm>
            <a:off x="11195537" y="4993027"/>
            <a:ext cx="841131" cy="646331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1">
            <a:spAutoFit/>
          </a:bodyPr>
          <a:lstStyle/>
          <a:p>
            <a:r>
              <a:rPr lang="he-IL" dirty="0"/>
              <a:t>תבחין </a:t>
            </a:r>
          </a:p>
          <a:p>
            <a:r>
              <a:rPr lang="he-IL" dirty="0"/>
              <a:t>שלישי</a:t>
            </a:r>
          </a:p>
        </p:txBody>
      </p:sp>
    </p:spTree>
    <p:extLst>
      <p:ext uri="{BB962C8B-B14F-4D97-AF65-F5344CB8AC3E}">
        <p14:creationId xmlns:p14="http://schemas.microsoft.com/office/powerpoint/2010/main" val="381490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A79A7B3-13E3-7342-BA98-7BE2CE027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בדקו את הסיכומים שלכם בעזרת מחוון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C2935F5-43A4-2945-8D01-3C3C65C77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00435782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7015</TotalTime>
  <Words>1051</Words>
  <Application>Microsoft Macintosh PowerPoint</Application>
  <PresentationFormat>מסך רחב</PresentationFormat>
  <Paragraphs>204</Paragraphs>
  <Slides>20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8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20</vt:i4>
      </vt:variant>
    </vt:vector>
  </HeadingPairs>
  <TitlesOfParts>
    <vt:vector size="29" baseType="lpstr">
      <vt:lpstr>Arial</vt:lpstr>
      <vt:lpstr>Calibri</vt:lpstr>
      <vt:lpstr>Calibri Light</vt:lpstr>
      <vt:lpstr>Century Gothic</vt:lpstr>
      <vt:lpstr>Lato Light</vt:lpstr>
      <vt:lpstr>Open Sans</vt:lpstr>
      <vt:lpstr>PT Sans</vt:lpstr>
      <vt:lpstr>Tw Cen MT</vt:lpstr>
      <vt:lpstr>ערכת נושא Office</vt:lpstr>
      <vt:lpstr>מצגת על הסיכום הבורר והממזג</vt:lpstr>
      <vt:lpstr>עליכם לספר לי במשפט או שניים ...</vt:lpstr>
      <vt:lpstr>מה זה סיכום?</vt:lpstr>
      <vt:lpstr>מצגת של PowerPoint‏</vt:lpstr>
      <vt:lpstr>עכשיו נעבור לטקסט</vt:lpstr>
      <vt:lpstr>נכין טבלת הכנה לסיכום</vt:lpstr>
      <vt:lpstr>מצגת של PowerPoint‏</vt:lpstr>
      <vt:lpstr>מצגת של PowerPoint‏</vt:lpstr>
      <vt:lpstr>מצגת של PowerPoint‏</vt:lpstr>
      <vt:lpstr>נמלא את טבלת ההכנה לסיכום</vt:lpstr>
      <vt:lpstr>נכתוב את הסיכום שלנו</vt:lpstr>
      <vt:lpstr>סיכום ממזג</vt:lpstr>
      <vt:lpstr>מצגת של PowerPoint‏</vt:lpstr>
      <vt:lpstr>אז מה חשוב לדעת כדי למזג שני טקסטים?</vt:lpstr>
      <vt:lpstr>קודם כל - המשימה</vt:lpstr>
      <vt:lpstr>שנית - טבלת הכנה לסיכום</vt:lpstr>
      <vt:lpstr>מצגת של PowerPoint‏</vt:lpstr>
      <vt:lpstr>שנית - טבלת הכנה לסיכום, מלאה</vt:lpstr>
      <vt:lpstr>נכתוב את הסיכום שלנו</vt:lpstr>
      <vt:lpstr>בדקו את הסיכומים שלכם בעזרת מחוון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סיכום</dc:title>
  <dc:creator>Microsoft Office User</dc:creator>
  <cp:lastModifiedBy>Microsoft Office User</cp:lastModifiedBy>
  <cp:revision>26</cp:revision>
  <dcterms:created xsi:type="dcterms:W3CDTF">2022-04-03T05:43:31Z</dcterms:created>
  <dcterms:modified xsi:type="dcterms:W3CDTF">2023-02-19T19:36:18Z</dcterms:modified>
</cp:coreProperties>
</file>