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1" r:id="rId8"/>
    <p:sldId id="267" r:id="rId9"/>
    <p:sldId id="266" r:id="rId10"/>
    <p:sldId id="268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2"/>
    <p:restoredTop sz="94729"/>
  </p:normalViewPr>
  <p:slideViewPr>
    <p:cSldViewPr snapToGrid="0" snapToObjects="1">
      <p:cViewPr varScale="1">
        <p:scale>
          <a:sx n="102" d="100"/>
          <a:sy n="102" d="100"/>
        </p:scale>
        <p:origin x="22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121550-422F-F541-BE75-5CA52C7B3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014CFCB-5F32-6540-A149-12DDA4B784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9F0FB24-CB64-9E41-B054-63E1E47E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831A7B8-11F7-9548-86C1-AAFFC309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358653D-6599-F647-911A-F40E831C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655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06A358-F4CE-AC44-8B81-6E6DAEBD9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6404A0-DAFE-6A45-A2A7-52665D129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r>
              <a:rPr lang="he-IL" dirty="0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FAACA24-EB4C-B847-A1C8-FB9ECFF0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B08353E-5FAB-394C-A000-0DDF104C9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2652B7C-87FF-D343-810B-12F87CEE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285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EB9C748-4370-7542-B729-03E6FEA69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2E910F3-EE35-D340-8D51-3F0C34BF9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4033B00-F6B3-AC49-BBA0-FA095AD02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298198D-5868-3B41-B24F-2CE5433D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33E5D6B-B7FF-5D4E-8DFB-73DFFB4DF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68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CAF54E-8500-CF44-932E-5A79DBA1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E3A3047-C210-6B42-9AE3-F5C304119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e-IL" dirty="0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32F7918-709C-474D-9618-DAEF8A3FA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e-IL" dirty="0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25329E5-0866-EB4E-A4C4-2FF9EE9B3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590D61C-A5C9-D844-A3D9-0BEA06F6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5766D9E-5C61-4547-BB2E-7ADBD093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662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DEC9384-21CA-DB4D-BE64-ADBB583CD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88A82E3-25D7-EC49-92E1-31199EC59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2409014-054B-104F-AD08-0AD045259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0E742C1-5FD8-4547-9512-18F3086E5D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130C0E38-C2A5-6841-AFA1-0EAFD16255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4D4DB84-EB0B-A34B-9687-B3F89EDC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8533E04-37B2-9A48-9608-FE6689896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5A848C4-BEDA-C24D-B759-F85DF4742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069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DAF222-123C-9645-8D09-CA63F6D9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CA90632-61F0-0747-8C9E-5A0869D0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CF6D473-2EF5-3746-B6A6-156CEBEA3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017E8AE-2175-C946-95C7-B95F56E4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772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4020A7E-AC74-5447-9CD2-8A008C5E9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11365D0-317C-FD4C-8D59-296009E2B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B37FCD3-F536-D940-BFA2-4980F824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895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291A29-6FF8-E649-BC4D-0E2A7C0F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B17BB99-B2EB-3647-81F7-DE11B77A1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B0C4812-1226-3F4B-8EE2-155344B17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5C1830F-5C26-794E-B0C2-76EE07242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C0E0274-473A-9445-B960-55955BE1A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A582AB3-F52A-344C-86A9-B54E9618F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5950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2E35C2-EBFB-324D-8F52-3F05A386E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5CA05AE-93A2-AC47-AE9E-1D759F619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8EB6C92-A39E-DC4A-BB25-AAB8D034B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9551A7A-C987-DD4D-960E-694B35E0F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33DCA05-63C8-2442-9B0D-314A1C020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0342B57-9305-E84E-BD5D-BC3313A37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035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82F65B2-B589-9444-BC7F-6848F928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BA221B6-28CE-8C4B-BE6B-ACA85E894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E57441E-52AB-7843-A5E4-475002DCB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1415D5F-D2FC-634D-9F7B-DA55E0E86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9922EEE-636C-8744-AA7E-D8CC91A7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189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4BAF1B8-53C0-804B-9ED6-9B4CD1FD74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6C6CF3C-3FAD-F544-A091-9E249F70A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CB57D0A-3DA8-EA4D-8375-5D32033E1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B7309E2-F292-E247-B6F5-53B13655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84A47B9-2EF6-1444-8695-F4A7B7BE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710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34F4F6F-BD95-6046-A73E-7A63A85C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A63CF5A-8D33-5B4C-B6C7-2311EAE54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r>
              <a:rPr lang="he-IL"/>
              <a:t>ערוך סגנונות טקסט של תבנית בסיס
רמה שניה
רמה שלישית
רמה רביעית
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9DAB48A-BBCE-F34F-8481-01E2BC6ACE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C8078-B3E8-CB48-B08A-65590AB91BB8}" type="datetimeFigureOut">
              <a:rPr lang="he-IL" smtClean="0"/>
              <a:t>כ"ג.שבט.תשפ"ג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E6F5BD8-6925-2843-8D1E-B17F773FA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BBF4F8A-D3BD-8B4E-8293-F86AE17F8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A4836-DC2E-4B4C-A696-4C2CB970ECB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12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../../../../Downloads/d7aad7a8d792d795d79c-d79ed799d795d79ed7a0d795d7aa-d794d7a9d795d795d790d794-d79ed7a1d799-d7a8d795d7a0d790d79cd793d795-d7a9d7a8d799d7aa-d79cd7a1d798-1-1%20(4).pps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alhevet.files.wordpress.com/2022/02/d7aad7a9d795d791d795d7aa-d794d790d79d-d7a9d795d7a7d795d79cd793-d79ed796d799d7a7-d79cd791d7a8d799d790d795d7aa.docx" TargetMode="External"/><Relationship Id="rId2" Type="http://schemas.openxmlformats.org/officeDocument/2006/relationships/hyperlink" Target="https://salhevet.files.wordpress.com/2022/02/d79ed7a9d799d79ed794-d794d790d79d-d7a9d795d7a7d795d79cd793-d79ed796d799d7a7-d79cd791d7a8d799d790d795d7aa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lhevet.files.wordpress.com/2022/02/d794d7a6d7a2d795d7aa-d79cd799d797d799d793d7aa-d794d795d7a8d790d794-d7a9d795d7a7d795d79cd793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9DF90-99B5-F64C-BEBE-5CA1DA17E5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he-IL" dirty="0"/>
              <a:t>השוואה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452C59E-7567-9644-9FA9-ABDCEC91D6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/>
              <a:t>רותי נחמני</a:t>
            </a:r>
          </a:p>
        </p:txBody>
      </p:sp>
    </p:spTree>
    <p:extLst>
      <p:ext uri="{BB962C8B-B14F-4D97-AF65-F5344CB8AC3E}">
        <p14:creationId xmlns:p14="http://schemas.microsoft.com/office/powerpoint/2010/main" val="4246023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B76C2E6-DC2B-3746-9DD7-C3DBEF85B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השוואה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03411B7-DBB4-C540-BC17-9A2504225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השוואה בין _______ לבין _________.</a:t>
            </a:r>
          </a:p>
          <a:p>
            <a:endParaRPr lang="he-IL" dirty="0"/>
          </a:p>
          <a:p>
            <a:r>
              <a:rPr lang="he-IL" dirty="0"/>
              <a:t>נכתוב </a:t>
            </a:r>
            <a:r>
              <a:rPr lang="he-IL" b="1" dirty="0"/>
              <a:t>משפט</a:t>
            </a:r>
            <a:r>
              <a:rPr lang="he-IL" dirty="0"/>
              <a:t> השוואה.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6729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82C2155-B1D0-BA48-8207-E5543376B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cs typeface="+mn-cs"/>
              </a:rPr>
              <a:t>רעש חזק גורם נזק לשמיעה</a:t>
            </a:r>
          </a:p>
        </p:txBody>
      </p:sp>
      <p:sp>
        <p:nvSpPr>
          <p:cNvPr id="15" name="מציין מיקום תוכן 14">
            <a:extLst>
              <a:ext uri="{FF2B5EF4-FFF2-40B4-BE49-F238E27FC236}">
                <a16:creationId xmlns:a16="http://schemas.microsoft.com/office/drawing/2014/main" id="{F9EE677B-E050-7F48-8943-BEF13570B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/>
          </a:bodyPr>
          <a:lstStyle/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pPr algn="ctr"/>
            <a:r>
              <a:rPr lang="he-IL" sz="2400" dirty="0"/>
              <a:t>בקונכיית אוזן בריאה יש הרבה שערות. לעומת זאת בקונכיית אוזן פגועה יש _______ שערות.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4A51248-051A-3844-86A8-E2DAC14B5D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22" y="1950043"/>
            <a:ext cx="7122977" cy="3666985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34BF0C24-1EE9-E944-970E-8BD49E4615A7}"/>
              </a:ext>
            </a:extLst>
          </p:cNvPr>
          <p:cNvGrpSpPr/>
          <p:nvPr/>
        </p:nvGrpSpPr>
        <p:grpSpPr>
          <a:xfrm>
            <a:off x="5210629" y="2559643"/>
            <a:ext cx="4992913" cy="2628108"/>
            <a:chOff x="0" y="0"/>
            <a:chExt cx="3511550" cy="1625663"/>
          </a:xfrm>
        </p:grpSpPr>
        <p:sp>
          <p:nvSpPr>
            <p:cNvPr id="6" name="תיבת טקסט 4">
              <a:extLst>
                <a:ext uri="{FF2B5EF4-FFF2-40B4-BE49-F238E27FC236}">
                  <a16:creationId xmlns:a16="http://schemas.microsoft.com/office/drawing/2014/main" id="{0D1B39B6-A932-2B41-ACDE-1ACB406A35C1}"/>
                </a:ext>
              </a:extLst>
            </p:cNvPr>
            <p:cNvSpPr txBox="1"/>
            <p:nvPr/>
          </p:nvSpPr>
          <p:spPr>
            <a:xfrm>
              <a:off x="0" y="0"/>
              <a:ext cx="1252331" cy="21866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1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he-IL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קונכיית אוזן בריאה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תיבת טקסט 5">
              <a:extLst>
                <a:ext uri="{FF2B5EF4-FFF2-40B4-BE49-F238E27FC236}">
                  <a16:creationId xmlns:a16="http://schemas.microsoft.com/office/drawing/2014/main" id="{FABDDAB5-7488-4B4B-B5CA-1D0E51AA5B1B}"/>
                </a:ext>
              </a:extLst>
            </p:cNvPr>
            <p:cNvSpPr txBox="1"/>
            <p:nvPr/>
          </p:nvSpPr>
          <p:spPr>
            <a:xfrm>
              <a:off x="2463800" y="6626"/>
              <a:ext cx="1047750" cy="2184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1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he-IL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קונכיית אוזן פגועה</a:t>
              </a: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96DA7551-3F7C-FA43-933D-702AF02D5315}"/>
                </a:ext>
              </a:extLst>
            </p:cNvPr>
            <p:cNvGrpSpPr/>
            <p:nvPr/>
          </p:nvGrpSpPr>
          <p:grpSpPr>
            <a:xfrm>
              <a:off x="267767" y="1161759"/>
              <a:ext cx="581747" cy="336771"/>
              <a:chOff x="-23781" y="8820"/>
              <a:chExt cx="581747" cy="336771"/>
            </a:xfrm>
          </p:grpSpPr>
          <p:sp>
            <p:nvSpPr>
              <p:cNvPr id="12" name="חץ למטה 11">
                <a:extLst>
                  <a:ext uri="{FF2B5EF4-FFF2-40B4-BE49-F238E27FC236}">
                    <a16:creationId xmlns:a16="http://schemas.microsoft.com/office/drawing/2014/main" id="{18804B2C-6EA1-164B-8E8D-05B3EC1628ED}"/>
                  </a:ext>
                </a:extLst>
              </p:cNvPr>
              <p:cNvSpPr/>
              <p:nvPr/>
            </p:nvSpPr>
            <p:spPr>
              <a:xfrm rot="7523263">
                <a:off x="99991" y="-112383"/>
                <a:ext cx="336771" cy="579178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he-IL"/>
              </a:p>
            </p:txBody>
          </p:sp>
          <p:sp>
            <p:nvSpPr>
              <p:cNvPr id="13" name="תיבת טקסט 6">
                <a:extLst>
                  <a:ext uri="{FF2B5EF4-FFF2-40B4-BE49-F238E27FC236}">
                    <a16:creationId xmlns:a16="http://schemas.microsoft.com/office/drawing/2014/main" id="{EBB4D8A6-6880-9B45-B515-3405C862C78B}"/>
                  </a:ext>
                </a:extLst>
              </p:cNvPr>
              <p:cNvSpPr txBox="1"/>
              <p:nvPr/>
            </p:nvSpPr>
            <p:spPr>
              <a:xfrm rot="1809461">
                <a:off x="-23781" y="76639"/>
                <a:ext cx="510098" cy="21844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 rtl="1">
                  <a:spcAft>
                    <a:spcPts val="0"/>
                  </a:spcAft>
                </a:pPr>
                <a:r>
                  <a:rPr lang="he-IL" sz="9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שערות</a:t>
                </a:r>
                <a:endPara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5CADA145-9ECC-674C-A314-A9452DE3E826}"/>
                </a:ext>
              </a:extLst>
            </p:cNvPr>
            <p:cNvGrpSpPr/>
            <p:nvPr/>
          </p:nvGrpSpPr>
          <p:grpSpPr>
            <a:xfrm>
              <a:off x="2487931" y="1219200"/>
              <a:ext cx="871452" cy="406463"/>
              <a:chOff x="-97223" y="0"/>
              <a:chExt cx="567676" cy="298174"/>
            </a:xfrm>
          </p:grpSpPr>
          <p:sp>
            <p:nvSpPr>
              <p:cNvPr id="10" name="חץ למטה 9">
                <a:extLst>
                  <a:ext uri="{FF2B5EF4-FFF2-40B4-BE49-F238E27FC236}">
                    <a16:creationId xmlns:a16="http://schemas.microsoft.com/office/drawing/2014/main" id="{0AA0F380-4933-2746-A1EF-5D0D1CB8F511}"/>
                  </a:ext>
                </a:extLst>
              </p:cNvPr>
              <p:cNvSpPr/>
              <p:nvPr/>
            </p:nvSpPr>
            <p:spPr>
              <a:xfrm rot="7523263">
                <a:off x="86140" y="-86140"/>
                <a:ext cx="298174" cy="470453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he-IL"/>
              </a:p>
            </p:txBody>
          </p:sp>
          <p:sp>
            <p:nvSpPr>
              <p:cNvPr id="11" name="תיבת טקסט 13">
                <a:extLst>
                  <a:ext uri="{FF2B5EF4-FFF2-40B4-BE49-F238E27FC236}">
                    <a16:creationId xmlns:a16="http://schemas.microsoft.com/office/drawing/2014/main" id="{3570B14B-244B-FD40-8917-ED0D21FB0594}"/>
                  </a:ext>
                </a:extLst>
              </p:cNvPr>
              <p:cNvSpPr txBox="1"/>
              <p:nvPr/>
            </p:nvSpPr>
            <p:spPr>
              <a:xfrm rot="2181568">
                <a:off x="-97223" y="45288"/>
                <a:ext cx="510098" cy="21844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 rtl="1">
                  <a:spcAft>
                    <a:spcPts val="0"/>
                  </a:spcAft>
                </a:pPr>
                <a:r>
                  <a:rPr lang="he-IL" sz="9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אין שערות</a:t>
                </a:r>
                <a:endPara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4" name="מלבן 13">
            <a:extLst>
              <a:ext uri="{FF2B5EF4-FFF2-40B4-BE49-F238E27FC236}">
                <a16:creationId xmlns:a16="http://schemas.microsoft.com/office/drawing/2014/main" id="{3518044E-B8E3-994B-8FF7-0BDC13F96220}"/>
              </a:ext>
            </a:extLst>
          </p:cNvPr>
          <p:cNvSpPr/>
          <p:nvPr/>
        </p:nvSpPr>
        <p:spPr>
          <a:xfrm>
            <a:off x="4307014" y="1533158"/>
            <a:ext cx="4169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u="sng" dirty="0">
                <a:latin typeface="Calibri" panose="020F0502020204030204" pitchFamily="34" charset="0"/>
                <a:ea typeface="Calibri" panose="020F0502020204030204" pitchFamily="34" charset="0"/>
              </a:rPr>
              <a:t>תרשים 1: תצלומים של קונכיית האוזן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6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78178F08-80C4-7049-87D2-474A9294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633" y="155"/>
            <a:ext cx="10515600" cy="1325563"/>
          </a:xfrm>
        </p:spPr>
        <p:txBody>
          <a:bodyPr/>
          <a:lstStyle/>
          <a:p>
            <a:r>
              <a:rPr lang="he-IL" dirty="0"/>
              <a:t>השוואה בין אוזניות קשת לבין אוזניות פנימיות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A1DCE49-3AED-C54A-AB63-82400DDFE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041" y="1523368"/>
            <a:ext cx="10427735" cy="5334631"/>
          </a:xfrm>
        </p:spPr>
        <p:txBody>
          <a:bodyPr>
            <a:normAutofit fontScale="92500" lnSpcReduction="10000"/>
          </a:bodyPr>
          <a:lstStyle/>
          <a:p>
            <a:r>
              <a:rPr lang="he-IL" dirty="0"/>
              <a:t>אוזניות קשת __________, לעומת זאת אוזניות פנימיות _______.</a:t>
            </a:r>
          </a:p>
          <a:p>
            <a:endParaRPr lang="he-IL" dirty="0"/>
          </a:p>
          <a:p>
            <a:r>
              <a:rPr lang="he-IL" dirty="0"/>
              <a:t>מסקנה – </a:t>
            </a:r>
          </a:p>
          <a:p>
            <a:r>
              <a:rPr lang="he-IL" dirty="0"/>
              <a:t>....................</a:t>
            </a:r>
          </a:p>
          <a:p>
            <a:r>
              <a:rPr lang="he-IL" dirty="0"/>
              <a:t>אוזניות קשת __________, לעומת זאת אוזניות פנימיות _______.</a:t>
            </a:r>
          </a:p>
          <a:p>
            <a:endParaRPr lang="he-IL" dirty="0"/>
          </a:p>
          <a:p>
            <a:r>
              <a:rPr lang="he-IL" dirty="0"/>
              <a:t>מסקנה – </a:t>
            </a:r>
          </a:p>
          <a:p>
            <a:r>
              <a:rPr lang="he-IL" dirty="0"/>
              <a:t>....................</a:t>
            </a:r>
          </a:p>
          <a:p>
            <a:endParaRPr lang="he-IL" dirty="0"/>
          </a:p>
          <a:p>
            <a:r>
              <a:rPr lang="he-IL" dirty="0"/>
              <a:t>אוזניות קשת __________, לעומת זאת אוזניות פנימיות _______.</a:t>
            </a:r>
          </a:p>
          <a:p>
            <a:endParaRPr lang="he-IL" dirty="0"/>
          </a:p>
          <a:p>
            <a:r>
              <a:rPr lang="he-IL" dirty="0"/>
              <a:t>מסקנה - </a:t>
            </a:r>
          </a:p>
          <a:p>
            <a:endParaRPr lang="he-IL" dirty="0"/>
          </a:p>
        </p:txBody>
      </p: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4C14AD18-2BD4-C94B-8F76-AE0FC2649DE0}"/>
              </a:ext>
            </a:extLst>
          </p:cNvPr>
          <p:cNvGrpSpPr/>
          <p:nvPr/>
        </p:nvGrpSpPr>
        <p:grpSpPr>
          <a:xfrm>
            <a:off x="109359" y="568929"/>
            <a:ext cx="1457682" cy="5305778"/>
            <a:chOff x="0" y="0"/>
            <a:chExt cx="802640" cy="2954909"/>
          </a:xfrm>
        </p:grpSpPr>
        <p:pic>
          <p:nvPicPr>
            <p:cNvPr id="6" name="תמונה 5" descr="/var/folders/j5/bmfswts13r10r2fs5sqhk5_80000gn/T/com.microsoft.Word/Content.MSO/7004F0C0.tmp">
              <a:extLst>
                <a:ext uri="{FF2B5EF4-FFF2-40B4-BE49-F238E27FC236}">
                  <a16:creationId xmlns:a16="http://schemas.microsoft.com/office/drawing/2014/main" id="{F5301D68-35A0-074F-A243-5C1A8CACE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56" t="13300" r="14810" b="19671"/>
            <a:stretch/>
          </p:blipFill>
          <p:spPr bwMode="auto">
            <a:xfrm>
              <a:off x="0" y="0"/>
              <a:ext cx="802640" cy="7505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תמונה 6" descr="/var/folders/j5/bmfswts13r10r2fs5sqhk5_80000gn/T/com.microsoft.Word/Content.MSO/A3E154CE.tmp">
              <a:extLst>
                <a:ext uri="{FF2B5EF4-FFF2-40B4-BE49-F238E27FC236}">
                  <a16:creationId xmlns:a16="http://schemas.microsoft.com/office/drawing/2014/main" id="{97D95CC5-826B-2B4C-B1F9-EE114B241C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99" t="11509" r="5862" b="13026"/>
            <a:stretch/>
          </p:blipFill>
          <p:spPr bwMode="auto">
            <a:xfrm>
              <a:off x="0" y="1060704"/>
              <a:ext cx="701675" cy="63690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תמונה 7" descr="/var/folders/j5/bmfswts13r10r2fs5sqhk5_80000gn/T/com.microsoft.Word/Content.MSO/39646A0C.tmp">
              <a:extLst>
                <a:ext uri="{FF2B5EF4-FFF2-40B4-BE49-F238E27FC236}">
                  <a16:creationId xmlns:a16="http://schemas.microsoft.com/office/drawing/2014/main" id="{BB7302A0-C60E-6A43-A343-F11B3E5CEB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94" t="5116" r="18904" b="6364"/>
            <a:stretch/>
          </p:blipFill>
          <p:spPr bwMode="auto">
            <a:xfrm>
              <a:off x="65836" y="1975104"/>
              <a:ext cx="679450" cy="97980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7166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49D4E6-6966-DD4D-A8C5-28B464EB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פסקת השוואה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9355C87-4F45-CE4F-A90F-CDBB094B7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68" y="1825625"/>
            <a:ext cx="11128332" cy="4351338"/>
          </a:xfrm>
        </p:spPr>
        <p:txBody>
          <a:bodyPr/>
          <a:lstStyle/>
          <a:p>
            <a:r>
              <a:rPr lang="he-IL" dirty="0"/>
              <a:t>משפט השוואה הוא קצר, לעומת זאת פסקת השוואה ארוכה.</a:t>
            </a:r>
          </a:p>
          <a:p>
            <a:r>
              <a:rPr lang="he-IL" dirty="0"/>
              <a:t>משפט השוואה בודק דבר אחד, לעומת זאת פסקת השוואה בודקת כמה דברים.</a:t>
            </a:r>
          </a:p>
          <a:p>
            <a:endParaRPr lang="he-IL" dirty="0"/>
          </a:p>
          <a:p>
            <a:r>
              <a:rPr lang="he-IL" dirty="0"/>
              <a:t>מה בודקים?</a:t>
            </a:r>
          </a:p>
          <a:p>
            <a:r>
              <a:rPr lang="he-IL" dirty="0"/>
              <a:t>תבחינים שונים</a:t>
            </a:r>
          </a:p>
          <a:p>
            <a:r>
              <a:rPr lang="he-IL" dirty="0"/>
              <a:t>מה דומה ומה שונה</a:t>
            </a:r>
          </a:p>
          <a:p>
            <a:r>
              <a:rPr lang="he-IL" dirty="0"/>
              <a:t>מה המסקנה</a:t>
            </a:r>
          </a:p>
        </p:txBody>
      </p:sp>
    </p:spTree>
    <p:extLst>
      <p:ext uri="{BB962C8B-B14F-4D97-AF65-F5344CB8AC3E}">
        <p14:creationId xmlns:p14="http://schemas.microsoft.com/office/powerpoint/2010/main" val="2244797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8664593-8E95-334F-A63F-398849C2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השוואה בין אוזניות קשת לבין אוזניות פנימיות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149AFEB-F847-F14A-AE2A-535E8A1D2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" name="תמונה 4" descr="/var/folders/j5/bmfswts13r10r2fs5sqhk5_80000gn/T/com.microsoft.Word/Content.MSO/7004F0C0.tmp">
            <a:extLst>
              <a:ext uri="{FF2B5EF4-FFF2-40B4-BE49-F238E27FC236}">
                <a16:creationId xmlns:a16="http://schemas.microsoft.com/office/drawing/2014/main" id="{CB339442-B414-1247-B08E-6B34AF618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6889" l="889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56" t="13300" r="14810" b="19671"/>
          <a:stretch/>
        </p:blipFill>
        <p:spPr bwMode="auto">
          <a:xfrm>
            <a:off x="5088082" y="527965"/>
            <a:ext cx="1761812" cy="16288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תמונה 5" descr="/var/folders/j5/bmfswts13r10r2fs5sqhk5_80000gn/T/com.microsoft.Word/Content.MSO/A3E154CE.tmp">
            <a:extLst>
              <a:ext uri="{FF2B5EF4-FFF2-40B4-BE49-F238E27FC236}">
                <a16:creationId xmlns:a16="http://schemas.microsoft.com/office/drawing/2014/main" id="{9497B6D7-4631-3045-B2A0-B4D69909FF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9" t="11509" r="5862" b="13026"/>
          <a:stretch/>
        </p:blipFill>
        <p:spPr bwMode="auto">
          <a:xfrm>
            <a:off x="0" y="42736"/>
            <a:ext cx="1274319" cy="11436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72241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D939A7B4-7A0E-4E4D-96F7-08C5C546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אפשר לבדוק?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89A45BE7-3C47-E24D-ABEC-10E504C2C3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8085770"/>
              </p:ext>
            </p:extLst>
          </p:nvPr>
        </p:nvGraphicFramePr>
        <p:xfrm>
          <a:off x="838198" y="1825624"/>
          <a:ext cx="11138648" cy="346355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784662">
                  <a:extLst>
                    <a:ext uri="{9D8B030D-6E8A-4147-A177-3AD203B41FA5}">
                      <a16:colId xmlns:a16="http://schemas.microsoft.com/office/drawing/2014/main" val="3546761472"/>
                    </a:ext>
                  </a:extLst>
                </a:gridCol>
                <a:gridCol w="2784662">
                  <a:extLst>
                    <a:ext uri="{9D8B030D-6E8A-4147-A177-3AD203B41FA5}">
                      <a16:colId xmlns:a16="http://schemas.microsoft.com/office/drawing/2014/main" val="3431206892"/>
                    </a:ext>
                  </a:extLst>
                </a:gridCol>
                <a:gridCol w="2784662">
                  <a:extLst>
                    <a:ext uri="{9D8B030D-6E8A-4147-A177-3AD203B41FA5}">
                      <a16:colId xmlns:a16="http://schemas.microsoft.com/office/drawing/2014/main" val="271935831"/>
                    </a:ext>
                  </a:extLst>
                </a:gridCol>
                <a:gridCol w="2784662">
                  <a:extLst>
                    <a:ext uri="{9D8B030D-6E8A-4147-A177-3AD203B41FA5}">
                      <a16:colId xmlns:a16="http://schemas.microsoft.com/office/drawing/2014/main" val="4085203963"/>
                    </a:ext>
                  </a:extLst>
                </a:gridCol>
              </a:tblGrid>
              <a:tr h="577259">
                <a:tc>
                  <a:txBody>
                    <a:bodyPr/>
                    <a:lstStyle/>
                    <a:p>
                      <a:pPr rtl="1"/>
                      <a:r>
                        <a:rPr lang="he-IL" sz="2400" b="1" dirty="0"/>
                        <a:t>תבחינים/קריטריונים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b="1" dirty="0"/>
                        <a:t>אוזניות קשת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b="1" dirty="0"/>
                        <a:t>אוזניות פנימיות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b="1" dirty="0"/>
                        <a:t>דומה או שונה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365820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מחוץ לאוזן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בתוך האוזן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88840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גדולות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קטנות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7019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rtl="1"/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יש יקר ויש זול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יש יקר ויש זול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66823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rtl="1"/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365083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371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195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0D9DE6F-2AAA-5A46-BD79-567CE5360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 נכתוב פסקה השוואה על אוזניות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882C60F-632D-E648-8E86-A504D77E7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4183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B0D150C-37DC-654D-8DBC-2B8E3BFBE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D11EC62-5D8D-E340-A754-344B06858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92EBC4B-7063-0741-94C9-B4D7D0B43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288" y="0"/>
            <a:ext cx="7037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27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DB0EB8-2328-6045-A50C-8C094C122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נכתוב משפטי השוואה לפי התרשים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4F81125-813D-2046-A82A-D7D11D262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7727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E27842A-564B-1943-B4DF-39BEB8C0A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נכתוב פסקת השוואה - סוכר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D722B7A-E1AF-494B-A466-6AF7AFC5A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9532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509A2E-577E-EE43-9738-7A59F532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מסי נגד </a:t>
            </a:r>
            <a:r>
              <a:rPr lang="he-IL" dirty="0" err="1"/>
              <a:t>רונלדו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E7378C1-9AB9-B14B-B4A6-1007928D8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e-IL" dirty="0">
                <a:hlinkClick r:id="rId2"/>
              </a:rPr>
              <a:t>קישור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48150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711892-8C05-1945-AEE0-E35137C87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האם השוקולד מזיק לבריאות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26F0FCB-D7D4-8549-A4A1-6595FDB78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משימה – ״האם השוקולד מזיק לבריאות?״ –</a:t>
            </a:r>
          </a:p>
          <a:p>
            <a:r>
              <a:rPr lang="he-IL" dirty="0"/>
              <a:t> </a:t>
            </a:r>
            <a:r>
              <a:rPr lang="he-IL" dirty="0">
                <a:hlinkClick r:id="rId2"/>
              </a:rPr>
              <a:t>משימה</a:t>
            </a:r>
            <a:r>
              <a:rPr lang="he-IL" dirty="0"/>
              <a:t>, </a:t>
            </a:r>
            <a:r>
              <a:rPr lang="he-IL" dirty="0">
                <a:hlinkClick r:id="rId3"/>
              </a:rPr>
              <a:t>תשובות</a:t>
            </a:r>
            <a:r>
              <a:rPr lang="he-IL" dirty="0"/>
              <a:t>, </a:t>
            </a:r>
            <a:r>
              <a:rPr lang="he-IL" dirty="0">
                <a:hlinkClick r:id="rId4"/>
              </a:rPr>
              <a:t>הצעה ליחידת הוראה</a:t>
            </a:r>
            <a:r>
              <a:rPr lang="he-IL" dirty="0"/>
              <a:t>. </a:t>
            </a:r>
          </a:p>
          <a:p>
            <a:r>
              <a:rPr lang="he-IL" dirty="0"/>
              <a:t>כתיבת משפט השוואה על גרפים בשאלה 7 (2 חלקים)</a:t>
            </a:r>
          </a:p>
        </p:txBody>
      </p:sp>
    </p:spTree>
    <p:extLst>
      <p:ext uri="{BB962C8B-B14F-4D97-AF65-F5344CB8AC3E}">
        <p14:creationId xmlns:p14="http://schemas.microsoft.com/office/powerpoint/2010/main" val="57002222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217</Words>
  <Application>Microsoft Macintosh PowerPoint</Application>
  <PresentationFormat>מסך רחב</PresentationFormat>
  <Paragraphs>63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ערכת נושא Office</vt:lpstr>
      <vt:lpstr>השוואה</vt:lpstr>
      <vt:lpstr>השוואה</vt:lpstr>
      <vt:lpstr>רעש חזק גורם נזק לשמיעה</vt:lpstr>
      <vt:lpstr>השוואה בין אוזניות קשת לבין אוזניות פנימיות</vt:lpstr>
      <vt:lpstr>פסקת השוואה</vt:lpstr>
      <vt:lpstr>השוואה בין אוזניות קשת לבין אוזניות פנימיות</vt:lpstr>
      <vt:lpstr>מה אפשר לבדוק?</vt:lpstr>
      <vt:lpstr> נכתוב פסקה השוואה על אוזניות</vt:lpstr>
      <vt:lpstr>מצגת של PowerPoint‏</vt:lpstr>
      <vt:lpstr>נכתוב משפטי השוואה לפי התרשים</vt:lpstr>
      <vt:lpstr>נכתוב פסקת השוואה - סוכר</vt:lpstr>
      <vt:lpstr>מסי נגד רונלדו</vt:lpstr>
      <vt:lpstr>האם השוקולד מזיק לבריאות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השוואה - רמז</dc:title>
  <dc:creator>Microsoft Office User</dc:creator>
  <cp:lastModifiedBy>רותי נחמני</cp:lastModifiedBy>
  <cp:revision>8</cp:revision>
  <dcterms:created xsi:type="dcterms:W3CDTF">2022-03-28T02:51:44Z</dcterms:created>
  <dcterms:modified xsi:type="dcterms:W3CDTF">2023-02-14T07:35:05Z</dcterms:modified>
</cp:coreProperties>
</file>