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80" r:id="rId5"/>
    <p:sldId id="281" r:id="rId6"/>
    <p:sldId id="283" r:id="rId7"/>
    <p:sldId id="282" r:id="rId8"/>
    <p:sldId id="287" r:id="rId9"/>
    <p:sldId id="304" r:id="rId10"/>
    <p:sldId id="290" r:id="rId11"/>
    <p:sldId id="289" r:id="rId12"/>
    <p:sldId id="285" r:id="rId13"/>
    <p:sldId id="303" r:id="rId14"/>
    <p:sldId id="291" r:id="rId15"/>
    <p:sldId id="300" r:id="rId16"/>
    <p:sldId id="292" r:id="rId17"/>
    <p:sldId id="293" r:id="rId18"/>
    <p:sldId id="296" r:id="rId19"/>
    <p:sldId id="302" r:id="rId20"/>
    <p:sldId id="297" r:id="rId21"/>
    <p:sldId id="298" r:id="rId22"/>
    <p:sldId id="299" r:id="rId2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ללא סגנון, ללא רשת">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סגנון בהיר 1 - הדגשה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סגנון בהיר 2 - הדגשה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30"/>
    <p:restoredTop sz="94729"/>
  </p:normalViewPr>
  <p:slideViewPr>
    <p:cSldViewPr snapToGrid="0" snapToObjects="1">
      <p:cViewPr>
        <p:scale>
          <a:sx n="110" d="100"/>
          <a:sy n="110" d="100"/>
        </p:scale>
        <p:origin x="51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5138DDB-8EB6-0540-9368-9DDA643EF36F}"/>
              </a:ext>
            </a:extLst>
          </p:cNvPr>
          <p:cNvSpPr>
            <a:spLocks noGrp="1"/>
          </p:cNvSpPr>
          <p:nvPr>
            <p:ph type="ctrTitle"/>
          </p:nvPr>
        </p:nvSpPr>
        <p:spPr>
          <a:xfrm>
            <a:off x="1524000" y="1122363"/>
            <a:ext cx="9144000" cy="2387600"/>
          </a:xfrm>
        </p:spPr>
        <p:txBody>
          <a:bodyPr anchor="b"/>
          <a:lstStyle>
            <a:lvl1pPr algn="ctr">
              <a:defRPr sz="6000"/>
            </a:lvl1pPr>
          </a:lstStyle>
          <a:p>
            <a:r>
              <a:rPr lang="he-IL" dirty="0"/>
              <a:t>לחץ כדי לערוך סגנון כותרת של תבנית בסיס</a:t>
            </a:r>
          </a:p>
        </p:txBody>
      </p:sp>
      <p:sp>
        <p:nvSpPr>
          <p:cNvPr id="3" name="כותרת משנה 2">
            <a:extLst>
              <a:ext uri="{FF2B5EF4-FFF2-40B4-BE49-F238E27FC236}">
                <a16:creationId xmlns:a16="http://schemas.microsoft.com/office/drawing/2014/main" id="{19065D14-47DF-9942-8AB5-E596ABAD47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EBBCAEC-07AF-5840-B2C8-B965CB38A330}"/>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5" name="מציין מיקום של כותרת תחתונה 4">
            <a:extLst>
              <a:ext uri="{FF2B5EF4-FFF2-40B4-BE49-F238E27FC236}">
                <a16:creationId xmlns:a16="http://schemas.microsoft.com/office/drawing/2014/main" id="{C5A5B6BD-7123-2D44-9EFB-33CCC75BB29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840B78D-3049-3848-A9E2-3241F9DE45AC}"/>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1228719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BEA53A-A2F5-BA44-A223-64222F49F56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E25E8DD-3F52-AA4B-82A4-46F790BAD44E}"/>
              </a:ext>
            </a:extLst>
          </p:cNvPr>
          <p:cNvSpPr>
            <a:spLocks noGrp="1"/>
          </p:cNvSpPr>
          <p:nvPr>
            <p:ph idx="1"/>
          </p:nvPr>
        </p:nvSpPr>
        <p:spPr/>
        <p:txBody>
          <a:bodyPr/>
          <a:lstStyle/>
          <a:p>
            <a:r>
              <a:rPr lang="he-IL"/>
              <a:t>ערוך סגנונות טקסט של תבנית בסיס
רמה שניה
רמה שלישית
רמה רביעית
רמה חמישית</a:t>
            </a:r>
          </a:p>
        </p:txBody>
      </p:sp>
      <p:sp>
        <p:nvSpPr>
          <p:cNvPr id="4" name="מציין מיקום של תאריך 3">
            <a:extLst>
              <a:ext uri="{FF2B5EF4-FFF2-40B4-BE49-F238E27FC236}">
                <a16:creationId xmlns:a16="http://schemas.microsoft.com/office/drawing/2014/main" id="{83F43F34-834B-0D40-A6F1-CE511F8B439D}"/>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5" name="מציין מיקום של כותרת תחתונה 4">
            <a:extLst>
              <a:ext uri="{FF2B5EF4-FFF2-40B4-BE49-F238E27FC236}">
                <a16:creationId xmlns:a16="http://schemas.microsoft.com/office/drawing/2014/main" id="{775D3AEC-C34C-1548-A2BF-A5277FFAC9C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AD28619-C5DB-C74F-BBF3-3E228643907C}"/>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2655975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9F7A51F-4147-6D40-ACFF-6BEEAB9E317D}"/>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C9AE3B9-9C62-274D-BCD0-112E54756C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he-IL"/>
              <a:t>ערוך סגנונות טקסט של תבנית בסיס
רמה שניה
רמה שלישית
רמה רביעית
רמה חמישית</a:t>
            </a:r>
          </a:p>
        </p:txBody>
      </p:sp>
      <p:sp>
        <p:nvSpPr>
          <p:cNvPr id="4" name="מציין מיקום של תאריך 3">
            <a:extLst>
              <a:ext uri="{FF2B5EF4-FFF2-40B4-BE49-F238E27FC236}">
                <a16:creationId xmlns:a16="http://schemas.microsoft.com/office/drawing/2014/main" id="{6A00B1D8-CB42-6C41-AB2D-FA9250851948}"/>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5" name="מציין מיקום של כותרת תחתונה 4">
            <a:extLst>
              <a:ext uri="{FF2B5EF4-FFF2-40B4-BE49-F238E27FC236}">
                <a16:creationId xmlns:a16="http://schemas.microsoft.com/office/drawing/2014/main" id="{170DF4B0-2277-DE47-9E76-A4BE834662F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EC2233F-0AD2-D347-B97C-5BEFE313AA0D}"/>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178496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BDF4E4-B393-974D-AFC4-C4D9C9A6702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88339C2-9C1A-FA4F-89F3-91C806969D8E}"/>
              </a:ext>
            </a:extLst>
          </p:cNvPr>
          <p:cNvSpPr>
            <a:spLocks noGrp="1"/>
          </p:cNvSpPr>
          <p:nvPr>
            <p:ph sz="half" idx="1"/>
          </p:nvPr>
        </p:nvSpPr>
        <p:spPr>
          <a:xfrm>
            <a:off x="838200" y="1825625"/>
            <a:ext cx="5181600" cy="4351338"/>
          </a:xfrm>
        </p:spPr>
        <p:txBody>
          <a:bodyPr/>
          <a:lstStyle/>
          <a:p>
            <a:r>
              <a:rPr lang="he-IL"/>
              <a:t>ערוך סגנונות טקסט של תבנית בסיס
רמה שניה
רמה שלישית
רמה רביעית
רמה חמישית</a:t>
            </a:r>
          </a:p>
        </p:txBody>
      </p:sp>
      <p:sp>
        <p:nvSpPr>
          <p:cNvPr id="4" name="מציין מיקום תוכן 3">
            <a:extLst>
              <a:ext uri="{FF2B5EF4-FFF2-40B4-BE49-F238E27FC236}">
                <a16:creationId xmlns:a16="http://schemas.microsoft.com/office/drawing/2014/main" id="{A37B81CA-0A82-E941-9BEF-66B7998E1967}"/>
              </a:ext>
            </a:extLst>
          </p:cNvPr>
          <p:cNvSpPr>
            <a:spLocks noGrp="1"/>
          </p:cNvSpPr>
          <p:nvPr>
            <p:ph sz="half" idx="2"/>
          </p:nvPr>
        </p:nvSpPr>
        <p:spPr>
          <a:xfrm>
            <a:off x="6172200" y="1825625"/>
            <a:ext cx="5181600" cy="4351338"/>
          </a:xfrm>
        </p:spPr>
        <p:txBody>
          <a:bodyPr/>
          <a:lstStyle/>
          <a:p>
            <a:r>
              <a:rPr lang="he-IL"/>
              <a:t>ערוך סגנונות טקסט של תבנית בסיס
רמה שניה
רמה שלישית
רמה רביעית
רמה חמישית</a:t>
            </a:r>
          </a:p>
        </p:txBody>
      </p:sp>
      <p:sp>
        <p:nvSpPr>
          <p:cNvPr id="5" name="מציין מיקום של תאריך 4">
            <a:extLst>
              <a:ext uri="{FF2B5EF4-FFF2-40B4-BE49-F238E27FC236}">
                <a16:creationId xmlns:a16="http://schemas.microsoft.com/office/drawing/2014/main" id="{C58FB9B8-C9A9-7F45-96D4-1417F97408ED}"/>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6" name="מציין מיקום של כותרת תחתונה 5">
            <a:extLst>
              <a:ext uri="{FF2B5EF4-FFF2-40B4-BE49-F238E27FC236}">
                <a16:creationId xmlns:a16="http://schemas.microsoft.com/office/drawing/2014/main" id="{0D4B076A-8C0B-834C-875C-AE62298452F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F1CAAA1-BD0D-834C-B34C-BFFEC56E347F}"/>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2782449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17D6FF-B71B-7D4E-A4FC-1CB27D058321}"/>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C2C43F8-B173-5445-96AF-55A9952DE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he-IL"/>
              <a:t>ערוך סגנונות טקסט של תבנית בסיס
רמה שניה
רמה שלישית
רמה רביעית
רמה חמישית</a:t>
            </a:r>
          </a:p>
        </p:txBody>
      </p:sp>
      <p:sp>
        <p:nvSpPr>
          <p:cNvPr id="4" name="מציין מיקום תוכן 3">
            <a:extLst>
              <a:ext uri="{FF2B5EF4-FFF2-40B4-BE49-F238E27FC236}">
                <a16:creationId xmlns:a16="http://schemas.microsoft.com/office/drawing/2014/main" id="{7389F350-8C1F-C24C-ACB0-0A0962B14FF4}"/>
              </a:ext>
            </a:extLst>
          </p:cNvPr>
          <p:cNvSpPr>
            <a:spLocks noGrp="1"/>
          </p:cNvSpPr>
          <p:nvPr>
            <p:ph sz="half" idx="2"/>
          </p:nvPr>
        </p:nvSpPr>
        <p:spPr>
          <a:xfrm>
            <a:off x="839788" y="2505075"/>
            <a:ext cx="5157787" cy="3684588"/>
          </a:xfrm>
        </p:spPr>
        <p:txBody>
          <a:bodyPr/>
          <a:lstStyle/>
          <a:p>
            <a:r>
              <a:rPr lang="he-IL"/>
              <a:t>ערוך סגנונות טקסט של תבנית בסיס
רמה שניה
רמה שלישית
רמה רביעית
רמה חמישית</a:t>
            </a:r>
          </a:p>
        </p:txBody>
      </p:sp>
      <p:sp>
        <p:nvSpPr>
          <p:cNvPr id="5" name="מציין מיקום טקסט 4">
            <a:extLst>
              <a:ext uri="{FF2B5EF4-FFF2-40B4-BE49-F238E27FC236}">
                <a16:creationId xmlns:a16="http://schemas.microsoft.com/office/drawing/2014/main" id="{7BFA714E-5249-5144-9013-E5132FAB2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he-IL"/>
              <a:t>ערוך סגנונות טקסט של תבנית בסיס
רמה שניה
רמה שלישית
רמה רביעית
רמה חמישית</a:t>
            </a:r>
          </a:p>
        </p:txBody>
      </p:sp>
      <p:sp>
        <p:nvSpPr>
          <p:cNvPr id="6" name="מציין מיקום תוכן 5">
            <a:extLst>
              <a:ext uri="{FF2B5EF4-FFF2-40B4-BE49-F238E27FC236}">
                <a16:creationId xmlns:a16="http://schemas.microsoft.com/office/drawing/2014/main" id="{F379AF5A-E54F-8C4E-8A62-0CBD5701053F}"/>
              </a:ext>
            </a:extLst>
          </p:cNvPr>
          <p:cNvSpPr>
            <a:spLocks noGrp="1"/>
          </p:cNvSpPr>
          <p:nvPr>
            <p:ph sz="quarter" idx="4"/>
          </p:nvPr>
        </p:nvSpPr>
        <p:spPr>
          <a:xfrm>
            <a:off x="6172200" y="2505075"/>
            <a:ext cx="5183188" cy="3684588"/>
          </a:xfrm>
        </p:spPr>
        <p:txBody>
          <a:bodyPr/>
          <a:lstStyle/>
          <a:p>
            <a:r>
              <a:rPr lang="he-IL"/>
              <a:t>ערוך סגנונות טקסט של תבנית בסיס
רמה שניה
רמה שלישית
רמה רביעית
רמה חמישית</a:t>
            </a:r>
          </a:p>
        </p:txBody>
      </p:sp>
      <p:sp>
        <p:nvSpPr>
          <p:cNvPr id="7" name="מציין מיקום של תאריך 6">
            <a:extLst>
              <a:ext uri="{FF2B5EF4-FFF2-40B4-BE49-F238E27FC236}">
                <a16:creationId xmlns:a16="http://schemas.microsoft.com/office/drawing/2014/main" id="{991CE94D-6BA8-334A-BF06-AD3CAEF4A1DA}"/>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8" name="מציין מיקום של כותרת תחתונה 7">
            <a:extLst>
              <a:ext uri="{FF2B5EF4-FFF2-40B4-BE49-F238E27FC236}">
                <a16:creationId xmlns:a16="http://schemas.microsoft.com/office/drawing/2014/main" id="{095738A2-4D82-F944-9D77-99BA90B34B6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8257E40-322D-FB4C-85F4-5CD403800E12}"/>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2502637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EBF155-C100-6943-8AA1-3F81B0EB35B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2931FA2D-6823-6F44-BCEA-126B9E69D147}"/>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4" name="מציין מיקום של כותרת תחתונה 3">
            <a:extLst>
              <a:ext uri="{FF2B5EF4-FFF2-40B4-BE49-F238E27FC236}">
                <a16:creationId xmlns:a16="http://schemas.microsoft.com/office/drawing/2014/main" id="{74A80B67-2AC6-5743-961A-9016397958D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504CEDC-7E90-544A-8B21-CEE1AB97FD47}"/>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3743187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186BE3A0-BD5E-5E44-B7A9-9ED900780016}"/>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3" name="מציין מיקום של כותרת תחתונה 2">
            <a:extLst>
              <a:ext uri="{FF2B5EF4-FFF2-40B4-BE49-F238E27FC236}">
                <a16:creationId xmlns:a16="http://schemas.microsoft.com/office/drawing/2014/main" id="{CEC36274-E6FE-A749-AC55-E1EFF035B03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63F5739-D16F-FC46-8B53-7394E0E4C216}"/>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4209523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4451D60-B3AD-A14B-8D3A-35400A2B301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1BD6A29-7332-D248-8208-4CADF3A6B9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he-IL"/>
              <a:t>ערוך סגנונות טקסט של תבנית בסיס
רמה שניה
רמה שלישית
רמה רביעית
רמה חמישית</a:t>
            </a:r>
          </a:p>
        </p:txBody>
      </p:sp>
      <p:sp>
        <p:nvSpPr>
          <p:cNvPr id="4" name="מציין מיקום טקסט 3">
            <a:extLst>
              <a:ext uri="{FF2B5EF4-FFF2-40B4-BE49-F238E27FC236}">
                <a16:creationId xmlns:a16="http://schemas.microsoft.com/office/drawing/2014/main" id="{F1462548-6AC1-F84E-8443-989E868189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he-IL"/>
              <a:t>ערוך סגנונות טקסט של תבנית בסיס
רמה שניה
רמה שלישית
רמה רביעית
רמה חמישית</a:t>
            </a:r>
          </a:p>
        </p:txBody>
      </p:sp>
      <p:sp>
        <p:nvSpPr>
          <p:cNvPr id="5" name="מציין מיקום של תאריך 4">
            <a:extLst>
              <a:ext uri="{FF2B5EF4-FFF2-40B4-BE49-F238E27FC236}">
                <a16:creationId xmlns:a16="http://schemas.microsoft.com/office/drawing/2014/main" id="{85FB8F79-B575-0C47-A39F-F650167964EF}"/>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6" name="מציין מיקום של כותרת תחתונה 5">
            <a:extLst>
              <a:ext uri="{FF2B5EF4-FFF2-40B4-BE49-F238E27FC236}">
                <a16:creationId xmlns:a16="http://schemas.microsoft.com/office/drawing/2014/main" id="{CAA4F8C3-150E-9943-88F6-89E23B567B7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57DBABA-D51D-FC44-B6AA-ADBABB88411B}"/>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1610980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78BD0B-6731-5B46-A089-D6A76336870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E8C9D432-E0EE-F640-8FAF-8EAC205A43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5D4DF2F-CF72-3144-AD1D-5B3870F429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he-IL"/>
              <a:t>ערוך סגנונות טקסט של תבנית בסיס
רמה שניה
רמה שלישית
רמה רביעית
רמה חמישית</a:t>
            </a:r>
          </a:p>
        </p:txBody>
      </p:sp>
      <p:sp>
        <p:nvSpPr>
          <p:cNvPr id="5" name="מציין מיקום של תאריך 4">
            <a:extLst>
              <a:ext uri="{FF2B5EF4-FFF2-40B4-BE49-F238E27FC236}">
                <a16:creationId xmlns:a16="http://schemas.microsoft.com/office/drawing/2014/main" id="{79EAB4E2-4134-7047-92B7-9CE71A8D8C5A}"/>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6" name="מציין מיקום של כותרת תחתונה 5">
            <a:extLst>
              <a:ext uri="{FF2B5EF4-FFF2-40B4-BE49-F238E27FC236}">
                <a16:creationId xmlns:a16="http://schemas.microsoft.com/office/drawing/2014/main" id="{CFAA0349-F32D-804A-883E-841E47EF693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81B2A21-E490-5D45-8848-74BFC4E50EB6}"/>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3022555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C97634-F413-8B48-A3FC-6F3E1502701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91DE161-1F2C-5049-8055-614D17C04442}"/>
              </a:ext>
            </a:extLst>
          </p:cNvPr>
          <p:cNvSpPr>
            <a:spLocks noGrp="1"/>
          </p:cNvSpPr>
          <p:nvPr>
            <p:ph type="body" orient="vert" idx="1"/>
          </p:nvPr>
        </p:nvSpPr>
        <p:spPr/>
        <p:txBody>
          <a:bodyPr vert="eaVert"/>
          <a:lstStyle/>
          <a:p>
            <a:r>
              <a:rPr lang="he-IL"/>
              <a:t>ערוך סגנונות טקסט של תבנית בסיס
רמה שניה
רמה שלישית
רמה רביעית
רמה חמישית</a:t>
            </a:r>
          </a:p>
        </p:txBody>
      </p:sp>
      <p:sp>
        <p:nvSpPr>
          <p:cNvPr id="4" name="מציין מיקום של תאריך 3">
            <a:extLst>
              <a:ext uri="{FF2B5EF4-FFF2-40B4-BE49-F238E27FC236}">
                <a16:creationId xmlns:a16="http://schemas.microsoft.com/office/drawing/2014/main" id="{4C2C2264-5282-6E42-B826-BFFCF402A27F}"/>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5" name="מציין מיקום של כותרת תחתונה 4">
            <a:extLst>
              <a:ext uri="{FF2B5EF4-FFF2-40B4-BE49-F238E27FC236}">
                <a16:creationId xmlns:a16="http://schemas.microsoft.com/office/drawing/2014/main" id="{EC5D9FDB-942C-2345-B1F5-472DD6CB645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9695DE5-AC40-B744-AF85-CCAA75E897F1}"/>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3732658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562C7B1-685E-C442-BAE1-1DB42F88CF3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2200AE9-C50B-3E41-A083-8197F567F117}"/>
              </a:ext>
            </a:extLst>
          </p:cNvPr>
          <p:cNvSpPr>
            <a:spLocks noGrp="1"/>
          </p:cNvSpPr>
          <p:nvPr>
            <p:ph type="body" orient="vert" idx="1"/>
          </p:nvPr>
        </p:nvSpPr>
        <p:spPr>
          <a:xfrm>
            <a:off x="838200" y="365125"/>
            <a:ext cx="7734300" cy="5811838"/>
          </a:xfrm>
        </p:spPr>
        <p:txBody>
          <a:bodyPr vert="eaVert"/>
          <a:lstStyle/>
          <a:p>
            <a:r>
              <a:rPr lang="he-IL"/>
              <a:t>ערוך סגנונות טקסט של תבנית בסיס
רמה שניה
רמה שלישית
רמה רביעית
רמה חמישית</a:t>
            </a:r>
          </a:p>
        </p:txBody>
      </p:sp>
      <p:sp>
        <p:nvSpPr>
          <p:cNvPr id="4" name="מציין מיקום של תאריך 3">
            <a:extLst>
              <a:ext uri="{FF2B5EF4-FFF2-40B4-BE49-F238E27FC236}">
                <a16:creationId xmlns:a16="http://schemas.microsoft.com/office/drawing/2014/main" id="{B2E4367C-525F-6A4E-BD77-70CB27CF3DF3}"/>
              </a:ext>
            </a:extLst>
          </p:cNvPr>
          <p:cNvSpPr>
            <a:spLocks noGrp="1"/>
          </p:cNvSpPr>
          <p:nvPr>
            <p:ph type="dt" sz="half" idx="10"/>
          </p:nvPr>
        </p:nvSpPr>
        <p:spPr/>
        <p:txBody>
          <a:bodyPr/>
          <a:lstStyle/>
          <a:p>
            <a:fld id="{D65C5146-D84C-0E43-8E59-D1C108FB2708}" type="datetimeFigureOut">
              <a:rPr lang="he-IL" smtClean="0"/>
              <a:t>כ"א.סיון.תשפ"ג</a:t>
            </a:fld>
            <a:endParaRPr lang="he-IL"/>
          </a:p>
        </p:txBody>
      </p:sp>
      <p:sp>
        <p:nvSpPr>
          <p:cNvPr id="5" name="מציין מיקום של כותרת תחתונה 4">
            <a:extLst>
              <a:ext uri="{FF2B5EF4-FFF2-40B4-BE49-F238E27FC236}">
                <a16:creationId xmlns:a16="http://schemas.microsoft.com/office/drawing/2014/main" id="{2493897B-5E9C-CD47-ADD1-D7F2E882597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5A07840-720F-8546-A65C-6AEC6A39B72C}"/>
              </a:ext>
            </a:extLst>
          </p:cNvPr>
          <p:cNvSpPr>
            <a:spLocks noGrp="1"/>
          </p:cNvSpPr>
          <p:nvPr>
            <p:ph type="sldNum" sz="quarter" idx="12"/>
          </p:nvPr>
        </p:nvSpPr>
        <p:spPr/>
        <p:txBody>
          <a:bodyPr/>
          <a:lstStyle/>
          <a:p>
            <a:fld id="{D0D57141-4D6C-3041-816F-EDBBB95821EE}" type="slidenum">
              <a:rPr lang="he-IL" smtClean="0"/>
              <a:t>‹#›</a:t>
            </a:fld>
            <a:endParaRPr lang="he-IL"/>
          </a:p>
        </p:txBody>
      </p:sp>
    </p:spTree>
    <p:extLst>
      <p:ext uri="{BB962C8B-B14F-4D97-AF65-F5344CB8AC3E}">
        <p14:creationId xmlns:p14="http://schemas.microsoft.com/office/powerpoint/2010/main" val="1643542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B91D3B2-6C82-7742-8B6A-20EDD291CA5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dirty="0"/>
              <a:t>לחץ כדי לערוך סגנון כותרת של תבנית בסיס</a:t>
            </a:r>
          </a:p>
        </p:txBody>
      </p:sp>
      <p:sp>
        <p:nvSpPr>
          <p:cNvPr id="3" name="מציין מיקום טקסט 2">
            <a:extLst>
              <a:ext uri="{FF2B5EF4-FFF2-40B4-BE49-F238E27FC236}">
                <a16:creationId xmlns:a16="http://schemas.microsoft.com/office/drawing/2014/main" id="{67C2A1C4-656F-4A47-840E-67261F6B43C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r>
              <a:rPr lang="he-IL" dirty="0"/>
              <a:t>ערוך סגנונות טקסט של תבנית בסיס
רמה שניה
רמה שלישית
רמה רביעית
רמה חמישית</a:t>
            </a:r>
          </a:p>
        </p:txBody>
      </p:sp>
      <p:sp>
        <p:nvSpPr>
          <p:cNvPr id="4" name="מציין מיקום של תאריך 3">
            <a:extLst>
              <a:ext uri="{FF2B5EF4-FFF2-40B4-BE49-F238E27FC236}">
                <a16:creationId xmlns:a16="http://schemas.microsoft.com/office/drawing/2014/main" id="{02F7E8CA-76D1-194E-B3B3-CCEAD2B328D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65C5146-D84C-0E43-8E59-D1C108FB2708}" type="datetimeFigureOut">
              <a:rPr lang="he-IL" smtClean="0"/>
              <a:t>כ"א.סיון.תשפ"ג</a:t>
            </a:fld>
            <a:endParaRPr lang="he-IL"/>
          </a:p>
        </p:txBody>
      </p:sp>
      <p:sp>
        <p:nvSpPr>
          <p:cNvPr id="5" name="מציין מיקום של כותרת תחתונה 4">
            <a:extLst>
              <a:ext uri="{FF2B5EF4-FFF2-40B4-BE49-F238E27FC236}">
                <a16:creationId xmlns:a16="http://schemas.microsoft.com/office/drawing/2014/main" id="{EE756710-BC6C-D941-BDAC-C3A2A65841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567E1958-8A06-C541-BDFA-A4539FC1229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0D57141-4D6C-3041-816F-EDBBB95821EE}" type="slidenum">
              <a:rPr lang="he-IL" smtClean="0"/>
              <a:t>‹#›</a:t>
            </a:fld>
            <a:endParaRPr lang="he-IL"/>
          </a:p>
        </p:txBody>
      </p:sp>
    </p:spTree>
    <p:extLst>
      <p:ext uri="{BB962C8B-B14F-4D97-AF65-F5344CB8AC3E}">
        <p14:creationId xmlns:p14="http://schemas.microsoft.com/office/powerpoint/2010/main" val="3218883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p:titleStyle>
    <p:bodyStyle>
      <a:lvl1pPr marL="0" indent="0" algn="r" defTabSz="914400" rtl="1"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16DNjGBMy5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05A107-1D75-C140-8EAF-62AE0DF4F1D3}"/>
              </a:ext>
            </a:extLst>
          </p:cNvPr>
          <p:cNvSpPr>
            <a:spLocks noGrp="1"/>
          </p:cNvSpPr>
          <p:nvPr>
            <p:ph type="ctrTitle"/>
          </p:nvPr>
        </p:nvSpPr>
        <p:spPr>
          <a:xfrm>
            <a:off x="1524000" y="1122363"/>
            <a:ext cx="9879724" cy="2387600"/>
          </a:xfrm>
        </p:spPr>
        <p:txBody>
          <a:bodyPr/>
          <a:lstStyle/>
          <a:p>
            <a:r>
              <a:rPr lang="he-IL" dirty="0"/>
              <a:t>מצגת על הסיכום הבורר והממזג</a:t>
            </a:r>
          </a:p>
        </p:txBody>
      </p:sp>
      <p:sp>
        <p:nvSpPr>
          <p:cNvPr id="3" name="כותרת משנה 2">
            <a:extLst>
              <a:ext uri="{FF2B5EF4-FFF2-40B4-BE49-F238E27FC236}">
                <a16:creationId xmlns:a16="http://schemas.microsoft.com/office/drawing/2014/main" id="{7B93EB6F-268C-E949-8BD2-F3C568FCAAFA}"/>
              </a:ext>
            </a:extLst>
          </p:cNvPr>
          <p:cNvSpPr>
            <a:spLocks noGrp="1"/>
          </p:cNvSpPr>
          <p:nvPr>
            <p:ph type="subTitle" idx="1"/>
          </p:nvPr>
        </p:nvSpPr>
        <p:spPr/>
        <p:txBody>
          <a:bodyPr/>
          <a:lstStyle/>
          <a:p>
            <a:r>
              <a:rPr lang="he-IL" dirty="0"/>
              <a:t>רותי נחמני תשפ״ג</a:t>
            </a:r>
          </a:p>
        </p:txBody>
      </p:sp>
    </p:spTree>
    <p:extLst>
      <p:ext uri="{BB962C8B-B14F-4D97-AF65-F5344CB8AC3E}">
        <p14:creationId xmlns:p14="http://schemas.microsoft.com/office/powerpoint/2010/main" val="1719111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600EB65-CDF7-BE41-BF03-1C64A9518F2C}"/>
              </a:ext>
            </a:extLst>
          </p:cNvPr>
          <p:cNvSpPr>
            <a:spLocks noGrp="1"/>
          </p:cNvSpPr>
          <p:nvPr>
            <p:ph type="title"/>
          </p:nvPr>
        </p:nvSpPr>
        <p:spPr/>
        <p:txBody>
          <a:bodyPr/>
          <a:lstStyle/>
          <a:p>
            <a:r>
              <a:rPr lang="he-IL" dirty="0"/>
              <a:t>עליכם לספר לי במשפט או שניים ...</a:t>
            </a:r>
          </a:p>
        </p:txBody>
      </p:sp>
      <p:sp>
        <p:nvSpPr>
          <p:cNvPr id="3" name="מציין מיקום תוכן 2">
            <a:extLst>
              <a:ext uri="{FF2B5EF4-FFF2-40B4-BE49-F238E27FC236}">
                <a16:creationId xmlns:a16="http://schemas.microsoft.com/office/drawing/2014/main" id="{C191547E-E959-C044-8E73-19E25E019B79}"/>
              </a:ext>
            </a:extLst>
          </p:cNvPr>
          <p:cNvSpPr>
            <a:spLocks noGrp="1"/>
          </p:cNvSpPr>
          <p:nvPr>
            <p:ph idx="1"/>
          </p:nvPr>
        </p:nvSpPr>
        <p:spPr/>
        <p:txBody>
          <a:bodyPr/>
          <a:lstStyle/>
          <a:p>
            <a:r>
              <a:rPr lang="he-IL" dirty="0"/>
              <a:t>על מה </a:t>
            </a:r>
            <a:r>
              <a:rPr lang="he-IL" dirty="0">
                <a:hlinkClick r:id="rId2"/>
              </a:rPr>
              <a:t>הסרטון</a:t>
            </a:r>
            <a:endParaRPr lang="he-IL" dirty="0"/>
          </a:p>
          <a:p>
            <a:r>
              <a:rPr lang="he-IL" dirty="0"/>
              <a:t>על מה הסרט שראיתם אחרון</a:t>
            </a:r>
          </a:p>
          <a:p>
            <a:r>
              <a:rPr lang="he-IL" dirty="0"/>
              <a:t>שיחה שניהלתם</a:t>
            </a:r>
          </a:p>
          <a:p>
            <a:endParaRPr lang="he-IL" dirty="0"/>
          </a:p>
          <a:p>
            <a:endParaRPr lang="he-IL" dirty="0"/>
          </a:p>
          <a:p>
            <a:endParaRPr lang="he-IL" dirty="0"/>
          </a:p>
          <a:p>
            <a:endParaRPr lang="he-IL" dirty="0"/>
          </a:p>
        </p:txBody>
      </p:sp>
    </p:spTree>
    <p:extLst>
      <p:ext uri="{BB962C8B-B14F-4D97-AF65-F5344CB8AC3E}">
        <p14:creationId xmlns:p14="http://schemas.microsoft.com/office/powerpoint/2010/main" val="465909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CE9979A-CA85-314D-B320-E79495A4F880}"/>
              </a:ext>
            </a:extLst>
          </p:cNvPr>
          <p:cNvSpPr>
            <a:spLocks noGrp="1"/>
          </p:cNvSpPr>
          <p:nvPr>
            <p:ph type="title"/>
          </p:nvPr>
        </p:nvSpPr>
        <p:spPr/>
        <p:txBody>
          <a:bodyPr/>
          <a:lstStyle/>
          <a:p>
            <a:r>
              <a:rPr lang="he-IL" dirty="0"/>
              <a:t>מה זה סיכום?</a:t>
            </a:r>
          </a:p>
        </p:txBody>
      </p:sp>
      <p:sp>
        <p:nvSpPr>
          <p:cNvPr id="3" name="מציין מיקום תוכן 2">
            <a:extLst>
              <a:ext uri="{FF2B5EF4-FFF2-40B4-BE49-F238E27FC236}">
                <a16:creationId xmlns:a16="http://schemas.microsoft.com/office/drawing/2014/main" id="{D0C0A697-77E5-0C46-AB06-A9350701C60B}"/>
              </a:ext>
            </a:extLst>
          </p:cNvPr>
          <p:cNvSpPr>
            <a:spLocks noGrp="1"/>
          </p:cNvSpPr>
          <p:nvPr>
            <p:ph idx="1"/>
          </p:nvPr>
        </p:nvSpPr>
        <p:spPr/>
        <p:txBody>
          <a:bodyPr/>
          <a:lstStyle/>
          <a:p>
            <a:pPr algn="ctr"/>
            <a:r>
              <a:rPr lang="he-IL" dirty="0"/>
              <a:t>סיכום הוא למסור בקיצור על מה מדובר </a:t>
            </a:r>
          </a:p>
          <a:p>
            <a:pPr algn="ctr"/>
            <a:endParaRPr lang="he-IL" dirty="0"/>
          </a:p>
          <a:p>
            <a:pPr algn="ctr"/>
            <a:endParaRPr lang="he-IL" dirty="0"/>
          </a:p>
          <a:p>
            <a:pPr algn="ctr"/>
            <a:endParaRPr lang="he-IL" dirty="0"/>
          </a:p>
          <a:p>
            <a:endParaRPr lang="he-IL" dirty="0"/>
          </a:p>
          <a:p>
            <a:endParaRPr lang="he-IL" dirty="0"/>
          </a:p>
        </p:txBody>
      </p:sp>
    </p:spTree>
    <p:extLst>
      <p:ext uri="{BB962C8B-B14F-4D97-AF65-F5344CB8AC3E}">
        <p14:creationId xmlns:p14="http://schemas.microsoft.com/office/powerpoint/2010/main" val="3667993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9" name="Straight Connector 128">
            <a:extLst>
              <a:ext uri="{FF2B5EF4-FFF2-40B4-BE49-F238E27FC236}">
                <a16:creationId xmlns:a16="http://schemas.microsoft.com/office/drawing/2014/main" id="{A1D70DCA-AF91-5947-A605-C9C3A1788E9B}"/>
              </a:ext>
            </a:extLst>
          </p:cNvPr>
          <p:cNvCxnSpPr>
            <a:cxnSpLocks/>
          </p:cNvCxnSpPr>
          <p:nvPr/>
        </p:nvCxnSpPr>
        <p:spPr>
          <a:xfrm>
            <a:off x="2079675" y="5098433"/>
            <a:ext cx="1149" cy="200558"/>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E40BD996-5735-E04C-B30A-D1B623CC80DA}"/>
              </a:ext>
            </a:extLst>
          </p:cNvPr>
          <p:cNvCxnSpPr>
            <a:cxnSpLocks/>
            <a:endCxn id="14" idx="8"/>
          </p:cNvCxnSpPr>
          <p:nvPr/>
        </p:nvCxnSpPr>
        <p:spPr>
          <a:xfrm>
            <a:off x="4292777" y="4566251"/>
            <a:ext cx="1" cy="453843"/>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1771045-ACA3-3B4C-878F-B0877BFD326F}"/>
              </a:ext>
            </a:extLst>
          </p:cNvPr>
          <p:cNvCxnSpPr>
            <a:cxnSpLocks/>
          </p:cNvCxnSpPr>
          <p:nvPr/>
        </p:nvCxnSpPr>
        <p:spPr>
          <a:xfrm>
            <a:off x="6308555" y="3680703"/>
            <a:ext cx="0" cy="716157"/>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CE2355B-EA71-DE46-A0BD-3CC9F6565B15}"/>
              </a:ext>
            </a:extLst>
          </p:cNvPr>
          <p:cNvCxnSpPr>
            <a:cxnSpLocks/>
            <a:endCxn id="16" idx="8"/>
          </p:cNvCxnSpPr>
          <p:nvPr/>
        </p:nvCxnSpPr>
        <p:spPr>
          <a:xfrm flipH="1">
            <a:off x="8454247" y="2666590"/>
            <a:ext cx="10504" cy="850493"/>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sp>
        <p:nvSpPr>
          <p:cNvPr id="7" name="Freeform 6">
            <a:extLst>
              <a:ext uri="{FF2B5EF4-FFF2-40B4-BE49-F238E27FC236}">
                <a16:creationId xmlns:a16="http://schemas.microsoft.com/office/drawing/2014/main" id="{B48A0EA4-E074-3042-8E12-AFB03C7F4964}"/>
              </a:ext>
            </a:extLst>
          </p:cNvPr>
          <p:cNvSpPr/>
          <p:nvPr/>
        </p:nvSpPr>
        <p:spPr>
          <a:xfrm>
            <a:off x="10129739" y="1143482"/>
            <a:ext cx="1197051" cy="3405267"/>
          </a:xfrm>
          <a:custGeom>
            <a:avLst/>
            <a:gdLst>
              <a:gd name="connsiteX0" fmla="*/ 598476 w 1197051"/>
              <a:gd name="connsiteY0" fmla="*/ 0 h 3405267"/>
              <a:gd name="connsiteX1" fmla="*/ 314867 w 1197051"/>
              <a:gd name="connsiteY1" fmla="*/ 0 h 3405267"/>
              <a:gd name="connsiteX2" fmla="*/ 314867 w 1197051"/>
              <a:gd name="connsiteY2" fmla="*/ 203018 h 3405267"/>
              <a:gd name="connsiteX3" fmla="*/ 0 w 1197051"/>
              <a:gd name="connsiteY3" fmla="*/ 1702534 h 3405267"/>
              <a:gd name="connsiteX4" fmla="*/ 314867 w 1197051"/>
              <a:gd name="connsiteY4" fmla="*/ 3202150 h 3405267"/>
              <a:gd name="connsiteX5" fmla="*/ 314867 w 1197051"/>
              <a:gd name="connsiteY5" fmla="*/ 3405267 h 3405267"/>
              <a:gd name="connsiteX6" fmla="*/ 598476 w 1197051"/>
              <a:gd name="connsiteY6" fmla="*/ 3405267 h 3405267"/>
              <a:gd name="connsiteX7" fmla="*/ 1197051 w 1197051"/>
              <a:gd name="connsiteY7" fmla="*/ 1702634 h 3405267"/>
              <a:gd name="connsiteX8" fmla="*/ 598476 w 1197051"/>
              <a:gd name="connsiteY8" fmla="*/ 0 h 340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051" h="3405267">
                <a:moveTo>
                  <a:pt x="598476" y="0"/>
                </a:moveTo>
                <a:lnTo>
                  <a:pt x="314867" y="0"/>
                </a:lnTo>
                <a:lnTo>
                  <a:pt x="314867" y="203018"/>
                </a:lnTo>
                <a:cubicBezTo>
                  <a:pt x="127425" y="490518"/>
                  <a:pt x="0" y="1054235"/>
                  <a:pt x="0" y="1702534"/>
                </a:cubicBezTo>
                <a:cubicBezTo>
                  <a:pt x="0" y="2350833"/>
                  <a:pt x="127425" y="2914649"/>
                  <a:pt x="314867" y="3202150"/>
                </a:cubicBezTo>
                <a:lnTo>
                  <a:pt x="314867" y="3405267"/>
                </a:lnTo>
                <a:lnTo>
                  <a:pt x="598476" y="3405267"/>
                </a:lnTo>
                <a:cubicBezTo>
                  <a:pt x="929021" y="3405267"/>
                  <a:pt x="1197051" y="2643027"/>
                  <a:pt x="1197051" y="1702634"/>
                </a:cubicBezTo>
                <a:cubicBezTo>
                  <a:pt x="1197051" y="762241"/>
                  <a:pt x="929021" y="0"/>
                  <a:pt x="598476" y="0"/>
                </a:cubicBezTo>
                <a:close/>
              </a:path>
            </a:pathLst>
          </a:custGeom>
          <a:solidFill>
            <a:schemeClr val="accent1">
              <a:lumMod val="75000"/>
            </a:schemeClr>
          </a:solidFill>
          <a:ln w="998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A83E740E-9EB4-9D45-89F3-35A41BE5469A}"/>
              </a:ext>
            </a:extLst>
          </p:cNvPr>
          <p:cNvSpPr/>
          <p:nvPr/>
        </p:nvSpPr>
        <p:spPr>
          <a:xfrm>
            <a:off x="9846130" y="1143482"/>
            <a:ext cx="1196951" cy="3405067"/>
          </a:xfrm>
          <a:custGeom>
            <a:avLst/>
            <a:gdLst>
              <a:gd name="connsiteX0" fmla="*/ 1196952 w 1196951"/>
              <a:gd name="connsiteY0" fmla="*/ 1702534 h 3405067"/>
              <a:gd name="connsiteX1" fmla="*/ 598476 w 1196951"/>
              <a:gd name="connsiteY1" fmla="*/ 3405068 h 3405067"/>
              <a:gd name="connsiteX2" fmla="*/ 0 w 1196951"/>
              <a:gd name="connsiteY2" fmla="*/ 1702534 h 3405067"/>
              <a:gd name="connsiteX3" fmla="*/ 598476 w 1196951"/>
              <a:gd name="connsiteY3" fmla="*/ 0 h 3405067"/>
              <a:gd name="connsiteX4" fmla="*/ 1196952 w 1196951"/>
              <a:gd name="connsiteY4" fmla="*/ 1702534 h 3405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951" h="3405067">
                <a:moveTo>
                  <a:pt x="1196952" y="1702534"/>
                </a:moveTo>
                <a:cubicBezTo>
                  <a:pt x="1196952" y="2642817"/>
                  <a:pt x="929005" y="3405068"/>
                  <a:pt x="598476" y="3405068"/>
                </a:cubicBezTo>
                <a:cubicBezTo>
                  <a:pt x="267947" y="3405068"/>
                  <a:pt x="0" y="2642818"/>
                  <a:pt x="0" y="1702534"/>
                </a:cubicBezTo>
                <a:cubicBezTo>
                  <a:pt x="0" y="762250"/>
                  <a:pt x="267947" y="0"/>
                  <a:pt x="598476" y="0"/>
                </a:cubicBezTo>
                <a:cubicBezTo>
                  <a:pt x="929005" y="0"/>
                  <a:pt x="1196952" y="762250"/>
                  <a:pt x="1196952" y="1702534"/>
                </a:cubicBezTo>
                <a:close/>
              </a:path>
            </a:pathLst>
          </a:custGeom>
          <a:solidFill>
            <a:schemeClr val="bg1"/>
          </a:solidFill>
          <a:ln w="998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063DF1DF-B247-BF4A-86EB-488C424A61A0}"/>
              </a:ext>
            </a:extLst>
          </p:cNvPr>
          <p:cNvSpPr/>
          <p:nvPr/>
        </p:nvSpPr>
        <p:spPr>
          <a:xfrm>
            <a:off x="9919028" y="1486904"/>
            <a:ext cx="967187" cy="2718222"/>
          </a:xfrm>
          <a:custGeom>
            <a:avLst/>
            <a:gdLst>
              <a:gd name="connsiteX0" fmla="*/ 955484 w 955484"/>
              <a:gd name="connsiteY0" fmla="*/ 1359111 h 2718222"/>
              <a:gd name="connsiteX1" fmla="*/ 477742 w 955484"/>
              <a:gd name="connsiteY1" fmla="*/ 2718222 h 2718222"/>
              <a:gd name="connsiteX2" fmla="*/ -1 w 955484"/>
              <a:gd name="connsiteY2" fmla="*/ 1359111 h 2718222"/>
              <a:gd name="connsiteX3" fmla="*/ 477742 w 955484"/>
              <a:gd name="connsiteY3" fmla="*/ 0 h 2718222"/>
              <a:gd name="connsiteX4" fmla="*/ 955484 w 955484"/>
              <a:gd name="connsiteY4" fmla="*/ 1359111 h 271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484" h="2718222">
                <a:moveTo>
                  <a:pt x="955484" y="1359111"/>
                </a:moveTo>
                <a:cubicBezTo>
                  <a:pt x="955484" y="2109728"/>
                  <a:pt x="741592" y="2718222"/>
                  <a:pt x="477742" y="2718222"/>
                </a:cubicBezTo>
                <a:cubicBezTo>
                  <a:pt x="213892" y="2718222"/>
                  <a:pt x="-1" y="2109727"/>
                  <a:pt x="-1" y="1359111"/>
                </a:cubicBezTo>
                <a:cubicBezTo>
                  <a:pt x="-1" y="608495"/>
                  <a:pt x="213892" y="0"/>
                  <a:pt x="477742" y="0"/>
                </a:cubicBezTo>
                <a:cubicBezTo>
                  <a:pt x="741592" y="0"/>
                  <a:pt x="955484" y="608495"/>
                  <a:pt x="955484" y="1359111"/>
                </a:cubicBezTo>
                <a:close/>
              </a:path>
            </a:pathLst>
          </a:custGeom>
          <a:solidFill>
            <a:schemeClr val="accent1"/>
          </a:solidFill>
          <a:ln w="998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397E075-1C02-7E4B-BFFD-E830F4D98A90}"/>
              </a:ext>
            </a:extLst>
          </p:cNvPr>
          <p:cNvSpPr/>
          <p:nvPr/>
        </p:nvSpPr>
        <p:spPr>
          <a:xfrm>
            <a:off x="10003912" y="1878660"/>
            <a:ext cx="680163" cy="1934810"/>
          </a:xfrm>
          <a:custGeom>
            <a:avLst/>
            <a:gdLst>
              <a:gd name="connsiteX0" fmla="*/ 680163 w 680163"/>
              <a:gd name="connsiteY0" fmla="*/ 967356 h 1934810"/>
              <a:gd name="connsiteX1" fmla="*/ 340631 w 680163"/>
              <a:gd name="connsiteY1" fmla="*/ 1934811 h 1934810"/>
              <a:gd name="connsiteX2" fmla="*/ 0 w 680163"/>
              <a:gd name="connsiteY2" fmla="*/ 967356 h 1934810"/>
              <a:gd name="connsiteX3" fmla="*/ 340132 w 680163"/>
              <a:gd name="connsiteY3" fmla="*/ 0 h 1934810"/>
              <a:gd name="connsiteX4" fmla="*/ 680163 w 680163"/>
              <a:gd name="connsiteY4" fmla="*/ 967356 h 193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163" h="1934810">
                <a:moveTo>
                  <a:pt x="680163" y="967356"/>
                </a:moveTo>
                <a:cubicBezTo>
                  <a:pt x="680163" y="1501713"/>
                  <a:pt x="527973" y="1934811"/>
                  <a:pt x="340631" y="1934811"/>
                </a:cubicBezTo>
                <a:cubicBezTo>
                  <a:pt x="153289" y="1934811"/>
                  <a:pt x="0" y="1501713"/>
                  <a:pt x="0" y="967356"/>
                </a:cubicBezTo>
                <a:cubicBezTo>
                  <a:pt x="0" y="432998"/>
                  <a:pt x="152190" y="0"/>
                  <a:pt x="340132" y="0"/>
                </a:cubicBezTo>
                <a:cubicBezTo>
                  <a:pt x="528073" y="0"/>
                  <a:pt x="680163" y="433198"/>
                  <a:pt x="680163" y="967356"/>
                </a:cubicBezTo>
                <a:close/>
              </a:path>
            </a:pathLst>
          </a:custGeom>
          <a:solidFill>
            <a:schemeClr val="bg1"/>
          </a:solidFill>
          <a:ln w="998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AEEF718A-D5D0-D34A-A925-0F115228EAF8}"/>
              </a:ext>
            </a:extLst>
          </p:cNvPr>
          <p:cNvSpPr/>
          <p:nvPr/>
        </p:nvSpPr>
        <p:spPr>
          <a:xfrm>
            <a:off x="10087697" y="2206904"/>
            <a:ext cx="449081" cy="1278223"/>
          </a:xfrm>
          <a:custGeom>
            <a:avLst/>
            <a:gdLst>
              <a:gd name="connsiteX0" fmla="*/ 449081 w 449081"/>
              <a:gd name="connsiteY0" fmla="*/ 639112 h 1278223"/>
              <a:gd name="connsiteX1" fmla="*/ 224491 w 449081"/>
              <a:gd name="connsiteY1" fmla="*/ 1278224 h 1278223"/>
              <a:gd name="connsiteX2" fmla="*/ 0 w 449081"/>
              <a:gd name="connsiteY2" fmla="*/ 639112 h 1278223"/>
              <a:gd name="connsiteX3" fmla="*/ 224491 w 449081"/>
              <a:gd name="connsiteY3" fmla="*/ 0 h 1278223"/>
              <a:gd name="connsiteX4" fmla="*/ 449081 w 449081"/>
              <a:gd name="connsiteY4" fmla="*/ 639112 h 12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081" h="1278223">
                <a:moveTo>
                  <a:pt x="449081" y="639112"/>
                </a:moveTo>
                <a:cubicBezTo>
                  <a:pt x="449081" y="991922"/>
                  <a:pt x="348520" y="1278224"/>
                  <a:pt x="224491" y="1278224"/>
                </a:cubicBezTo>
                <a:cubicBezTo>
                  <a:pt x="100462" y="1278224"/>
                  <a:pt x="0" y="992221"/>
                  <a:pt x="0" y="639112"/>
                </a:cubicBezTo>
                <a:cubicBezTo>
                  <a:pt x="0" y="286003"/>
                  <a:pt x="100561" y="0"/>
                  <a:pt x="224491" y="0"/>
                </a:cubicBezTo>
                <a:cubicBezTo>
                  <a:pt x="348420" y="0"/>
                  <a:pt x="449081" y="286402"/>
                  <a:pt x="449081" y="639112"/>
                </a:cubicBezTo>
                <a:close/>
              </a:path>
            </a:pathLst>
          </a:custGeom>
          <a:solidFill>
            <a:schemeClr val="accent1"/>
          </a:solidFill>
          <a:ln w="9982"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1568311A-7A05-7B42-8FE1-17D4869EEA3D}"/>
              </a:ext>
            </a:extLst>
          </p:cNvPr>
          <p:cNvSpPr/>
          <p:nvPr/>
        </p:nvSpPr>
        <p:spPr>
          <a:xfrm>
            <a:off x="10180669" y="2560013"/>
            <a:ext cx="201222" cy="572104"/>
          </a:xfrm>
          <a:custGeom>
            <a:avLst/>
            <a:gdLst>
              <a:gd name="connsiteX0" fmla="*/ 201223 w 201222"/>
              <a:gd name="connsiteY0" fmla="*/ 286003 h 572104"/>
              <a:gd name="connsiteX1" fmla="*/ 100661 w 201222"/>
              <a:gd name="connsiteY1" fmla="*/ 572105 h 572104"/>
              <a:gd name="connsiteX2" fmla="*/ 0 w 201222"/>
              <a:gd name="connsiteY2" fmla="*/ 286003 h 572104"/>
              <a:gd name="connsiteX3" fmla="*/ 100661 w 201222"/>
              <a:gd name="connsiteY3" fmla="*/ 0 h 572104"/>
              <a:gd name="connsiteX4" fmla="*/ 201223 w 201222"/>
              <a:gd name="connsiteY4" fmla="*/ 286003 h 572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22" h="572104">
                <a:moveTo>
                  <a:pt x="201223" y="286003"/>
                </a:moveTo>
                <a:cubicBezTo>
                  <a:pt x="201223" y="444083"/>
                  <a:pt x="156184" y="572105"/>
                  <a:pt x="100661" y="572105"/>
                </a:cubicBezTo>
                <a:cubicBezTo>
                  <a:pt x="45137" y="572105"/>
                  <a:pt x="0" y="444083"/>
                  <a:pt x="0" y="286003"/>
                </a:cubicBezTo>
                <a:cubicBezTo>
                  <a:pt x="0" y="127922"/>
                  <a:pt x="45037" y="0"/>
                  <a:pt x="100661" y="0"/>
                </a:cubicBezTo>
                <a:cubicBezTo>
                  <a:pt x="156284" y="0"/>
                  <a:pt x="201223" y="128022"/>
                  <a:pt x="201223" y="286003"/>
                </a:cubicBezTo>
                <a:close/>
              </a:path>
            </a:pathLst>
          </a:custGeom>
          <a:solidFill>
            <a:schemeClr val="bg1"/>
          </a:solidFill>
          <a:ln w="9982"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208FC70C-C797-B04C-A843-4B80CB48710B}"/>
              </a:ext>
            </a:extLst>
          </p:cNvPr>
          <p:cNvSpPr/>
          <p:nvPr/>
        </p:nvSpPr>
        <p:spPr>
          <a:xfrm>
            <a:off x="1598488" y="5277736"/>
            <a:ext cx="964871" cy="964859"/>
          </a:xfrm>
          <a:custGeom>
            <a:avLst/>
            <a:gdLst>
              <a:gd name="connsiteX0" fmla="*/ 482535 w 964871"/>
              <a:gd name="connsiteY0" fmla="*/ 0 h 964859"/>
              <a:gd name="connsiteX1" fmla="*/ 0 w 964871"/>
              <a:gd name="connsiteY1" fmla="*/ 482330 h 964859"/>
              <a:gd name="connsiteX2" fmla="*/ 482336 w 964871"/>
              <a:gd name="connsiteY2" fmla="*/ 964859 h 964859"/>
              <a:gd name="connsiteX3" fmla="*/ 964871 w 964871"/>
              <a:gd name="connsiteY3" fmla="*/ 482529 h 964859"/>
              <a:gd name="connsiteX4" fmla="*/ 964871 w 964871"/>
              <a:gd name="connsiteY4" fmla="*/ 482430 h 964859"/>
              <a:gd name="connsiteX5" fmla="*/ 482535 w 964871"/>
              <a:gd name="connsiteY5" fmla="*/ 0 h 964859"/>
              <a:gd name="connsiteX6" fmla="*/ 482535 w 964871"/>
              <a:gd name="connsiteY6" fmla="*/ 914828 h 964859"/>
              <a:gd name="connsiteX7" fmla="*/ 49931 w 964871"/>
              <a:gd name="connsiteY7" fmla="*/ 482430 h 964859"/>
              <a:gd name="connsiteX8" fmla="*/ 482336 w 964871"/>
              <a:gd name="connsiteY8" fmla="*/ 49831 h 964859"/>
              <a:gd name="connsiteX9" fmla="*/ 914940 w 964871"/>
              <a:gd name="connsiteY9" fmla="*/ 482230 h 964859"/>
              <a:gd name="connsiteX10" fmla="*/ 914940 w 964871"/>
              <a:gd name="connsiteY10" fmla="*/ 482430 h 964859"/>
              <a:gd name="connsiteX11" fmla="*/ 482535 w 964871"/>
              <a:gd name="connsiteY11" fmla="*/ 915028 h 96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9">
                <a:moveTo>
                  <a:pt x="482535" y="0"/>
                </a:moveTo>
                <a:cubicBezTo>
                  <a:pt x="216093" y="-60"/>
                  <a:pt x="55" y="215890"/>
                  <a:pt x="0" y="482330"/>
                </a:cubicBezTo>
                <a:cubicBezTo>
                  <a:pt x="-55" y="748769"/>
                  <a:pt x="215894" y="964799"/>
                  <a:pt x="482336" y="964859"/>
                </a:cubicBezTo>
                <a:cubicBezTo>
                  <a:pt x="748779" y="964919"/>
                  <a:pt x="964811" y="748969"/>
                  <a:pt x="964871" y="482529"/>
                </a:cubicBezTo>
                <a:cubicBezTo>
                  <a:pt x="964871" y="482499"/>
                  <a:pt x="964871" y="482459"/>
                  <a:pt x="964871" y="482430"/>
                </a:cubicBezTo>
                <a:cubicBezTo>
                  <a:pt x="964871" y="216030"/>
                  <a:pt x="748939" y="60"/>
                  <a:pt x="482535" y="0"/>
                </a:cubicBezTo>
                <a:close/>
                <a:moveTo>
                  <a:pt x="482535" y="914828"/>
                </a:moveTo>
                <a:cubicBezTo>
                  <a:pt x="243669" y="914889"/>
                  <a:pt x="49986" y="721288"/>
                  <a:pt x="49931" y="482430"/>
                </a:cubicBezTo>
                <a:cubicBezTo>
                  <a:pt x="49876" y="243571"/>
                  <a:pt x="243470" y="49891"/>
                  <a:pt x="482336" y="49831"/>
                </a:cubicBezTo>
                <a:cubicBezTo>
                  <a:pt x="721197" y="49771"/>
                  <a:pt x="914880" y="243372"/>
                  <a:pt x="914940" y="482230"/>
                </a:cubicBezTo>
                <a:cubicBezTo>
                  <a:pt x="914940" y="482300"/>
                  <a:pt x="914940" y="482360"/>
                  <a:pt x="914940" y="482430"/>
                </a:cubicBezTo>
                <a:cubicBezTo>
                  <a:pt x="914770" y="721198"/>
                  <a:pt x="721307" y="914749"/>
                  <a:pt x="482535" y="915028"/>
                </a:cubicBezTo>
                <a:close/>
              </a:path>
            </a:pathLst>
          </a:custGeom>
          <a:solidFill>
            <a:schemeClr val="accent1"/>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14" name="Freeform 13">
            <a:extLst>
              <a:ext uri="{FF2B5EF4-FFF2-40B4-BE49-F238E27FC236}">
                <a16:creationId xmlns:a16="http://schemas.microsoft.com/office/drawing/2014/main" id="{8E93A6CB-7AE8-D54B-BFC6-9D51A6EF3C64}"/>
              </a:ext>
            </a:extLst>
          </p:cNvPr>
          <p:cNvSpPr/>
          <p:nvPr/>
        </p:nvSpPr>
        <p:spPr>
          <a:xfrm>
            <a:off x="3810342" y="4970263"/>
            <a:ext cx="964871" cy="964858"/>
          </a:xfrm>
          <a:custGeom>
            <a:avLst/>
            <a:gdLst>
              <a:gd name="connsiteX0" fmla="*/ 482436 w 964871"/>
              <a:gd name="connsiteY0" fmla="*/ 0 h 964858"/>
              <a:gd name="connsiteX1" fmla="*/ 0 w 964871"/>
              <a:gd name="connsiteY1" fmla="*/ 482430 h 964858"/>
              <a:gd name="connsiteX2" fmla="*/ 482436 w 964871"/>
              <a:gd name="connsiteY2" fmla="*/ 964859 h 964858"/>
              <a:gd name="connsiteX3" fmla="*/ 964871 w 964871"/>
              <a:gd name="connsiteY3" fmla="*/ 482430 h 964858"/>
              <a:gd name="connsiteX4" fmla="*/ 482635 w 964871"/>
              <a:gd name="connsiteY4" fmla="*/ 0 h 964858"/>
              <a:gd name="connsiteX5" fmla="*/ 482436 w 964871"/>
              <a:gd name="connsiteY5" fmla="*/ 0 h 964858"/>
              <a:gd name="connsiteX6" fmla="*/ 482436 w 964871"/>
              <a:gd name="connsiteY6" fmla="*/ 914829 h 964858"/>
              <a:gd name="connsiteX7" fmla="*/ 49931 w 964871"/>
              <a:gd name="connsiteY7" fmla="*/ 482330 h 964858"/>
              <a:gd name="connsiteX8" fmla="*/ 482436 w 964871"/>
              <a:gd name="connsiteY8" fmla="*/ 49831 h 964858"/>
              <a:gd name="connsiteX9" fmla="*/ 914940 w 964871"/>
              <a:gd name="connsiteY9" fmla="*/ 482330 h 964858"/>
              <a:gd name="connsiteX10" fmla="*/ 914940 w 964871"/>
              <a:gd name="connsiteY10" fmla="*/ 482430 h 964858"/>
              <a:gd name="connsiteX11" fmla="*/ 482436 w 964871"/>
              <a:gd name="connsiteY11" fmla="*/ 914829 h 9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8">
                <a:moveTo>
                  <a:pt x="482436" y="0"/>
                </a:moveTo>
                <a:cubicBezTo>
                  <a:pt x="215993" y="0"/>
                  <a:pt x="0" y="215990"/>
                  <a:pt x="0" y="482430"/>
                </a:cubicBezTo>
                <a:cubicBezTo>
                  <a:pt x="0" y="748869"/>
                  <a:pt x="215993" y="964859"/>
                  <a:pt x="482436" y="964859"/>
                </a:cubicBezTo>
                <a:cubicBezTo>
                  <a:pt x="748879" y="964859"/>
                  <a:pt x="964871" y="748869"/>
                  <a:pt x="964871" y="482430"/>
                </a:cubicBezTo>
                <a:cubicBezTo>
                  <a:pt x="964931" y="216050"/>
                  <a:pt x="749019" y="60"/>
                  <a:pt x="482635" y="0"/>
                </a:cubicBezTo>
                <a:cubicBezTo>
                  <a:pt x="482565" y="0"/>
                  <a:pt x="482506" y="0"/>
                  <a:pt x="482436" y="0"/>
                </a:cubicBezTo>
                <a:close/>
                <a:moveTo>
                  <a:pt x="482436" y="914829"/>
                </a:moveTo>
                <a:cubicBezTo>
                  <a:pt x="243575" y="914829"/>
                  <a:pt x="49931" y="721188"/>
                  <a:pt x="49931" y="482330"/>
                </a:cubicBezTo>
                <a:cubicBezTo>
                  <a:pt x="49931" y="243472"/>
                  <a:pt x="243575" y="49831"/>
                  <a:pt x="482436" y="49831"/>
                </a:cubicBezTo>
                <a:cubicBezTo>
                  <a:pt x="721297" y="49831"/>
                  <a:pt x="914940" y="243472"/>
                  <a:pt x="914940" y="482330"/>
                </a:cubicBezTo>
                <a:cubicBezTo>
                  <a:pt x="914940" y="482360"/>
                  <a:pt x="914940" y="482400"/>
                  <a:pt x="914940" y="482430"/>
                </a:cubicBezTo>
                <a:cubicBezTo>
                  <a:pt x="914720" y="721188"/>
                  <a:pt x="721197" y="914659"/>
                  <a:pt x="482436" y="914829"/>
                </a:cubicBezTo>
                <a:close/>
              </a:path>
            </a:pathLst>
          </a:custGeom>
          <a:solidFill>
            <a:schemeClr val="accent1">
              <a:lumMod val="75000"/>
            </a:schemeClr>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15" name="Freeform 14">
            <a:extLst>
              <a:ext uri="{FF2B5EF4-FFF2-40B4-BE49-F238E27FC236}">
                <a16:creationId xmlns:a16="http://schemas.microsoft.com/office/drawing/2014/main" id="{30543779-636B-3647-8D5E-0346439D2B63}"/>
              </a:ext>
            </a:extLst>
          </p:cNvPr>
          <p:cNvSpPr/>
          <p:nvPr/>
        </p:nvSpPr>
        <p:spPr>
          <a:xfrm>
            <a:off x="5867209" y="4396860"/>
            <a:ext cx="964871" cy="964858"/>
          </a:xfrm>
          <a:custGeom>
            <a:avLst/>
            <a:gdLst>
              <a:gd name="connsiteX0" fmla="*/ 482436 w 964871"/>
              <a:gd name="connsiteY0" fmla="*/ 0 h 964858"/>
              <a:gd name="connsiteX1" fmla="*/ 0 w 964871"/>
              <a:gd name="connsiteY1" fmla="*/ 482430 h 964858"/>
              <a:gd name="connsiteX2" fmla="*/ 482436 w 964871"/>
              <a:gd name="connsiteY2" fmla="*/ 964859 h 964858"/>
              <a:gd name="connsiteX3" fmla="*/ 964871 w 964871"/>
              <a:gd name="connsiteY3" fmla="*/ 482430 h 964858"/>
              <a:gd name="connsiteX4" fmla="*/ 964871 w 964871"/>
              <a:gd name="connsiteY4" fmla="*/ 482330 h 964858"/>
              <a:gd name="connsiteX5" fmla="*/ 482536 w 964871"/>
              <a:gd name="connsiteY5" fmla="*/ 0 h 964858"/>
              <a:gd name="connsiteX6" fmla="*/ 482436 w 964871"/>
              <a:gd name="connsiteY6" fmla="*/ 0 h 964858"/>
              <a:gd name="connsiteX7" fmla="*/ 482436 w 964871"/>
              <a:gd name="connsiteY7" fmla="*/ 914828 h 964858"/>
              <a:gd name="connsiteX8" fmla="*/ 49931 w 964871"/>
              <a:gd name="connsiteY8" fmla="*/ 482330 h 964858"/>
              <a:gd name="connsiteX9" fmla="*/ 482436 w 964871"/>
              <a:gd name="connsiteY9" fmla="*/ 49831 h 964858"/>
              <a:gd name="connsiteX10" fmla="*/ 914940 w 964871"/>
              <a:gd name="connsiteY10" fmla="*/ 482330 h 964858"/>
              <a:gd name="connsiteX11" fmla="*/ 482436 w 964871"/>
              <a:gd name="connsiteY11" fmla="*/ 914828 h 9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8">
                <a:moveTo>
                  <a:pt x="482436" y="0"/>
                </a:moveTo>
                <a:cubicBezTo>
                  <a:pt x="215993" y="0"/>
                  <a:pt x="0" y="215990"/>
                  <a:pt x="0" y="482430"/>
                </a:cubicBezTo>
                <a:cubicBezTo>
                  <a:pt x="0" y="748869"/>
                  <a:pt x="215993" y="964859"/>
                  <a:pt x="482436" y="964859"/>
                </a:cubicBezTo>
                <a:cubicBezTo>
                  <a:pt x="748879" y="964859"/>
                  <a:pt x="964871" y="748869"/>
                  <a:pt x="964871" y="482430"/>
                </a:cubicBezTo>
                <a:cubicBezTo>
                  <a:pt x="964871" y="482399"/>
                  <a:pt x="964871" y="482359"/>
                  <a:pt x="964871" y="482330"/>
                </a:cubicBezTo>
                <a:cubicBezTo>
                  <a:pt x="964871" y="215950"/>
                  <a:pt x="748919" y="0"/>
                  <a:pt x="482536" y="0"/>
                </a:cubicBezTo>
                <a:cubicBezTo>
                  <a:pt x="482505" y="0"/>
                  <a:pt x="482466" y="0"/>
                  <a:pt x="482436" y="0"/>
                </a:cubicBezTo>
                <a:close/>
                <a:moveTo>
                  <a:pt x="482436" y="914828"/>
                </a:moveTo>
                <a:cubicBezTo>
                  <a:pt x="243575" y="914828"/>
                  <a:pt x="49931" y="721188"/>
                  <a:pt x="49931" y="482330"/>
                </a:cubicBezTo>
                <a:cubicBezTo>
                  <a:pt x="49931" y="243471"/>
                  <a:pt x="243575" y="49831"/>
                  <a:pt x="482436" y="49831"/>
                </a:cubicBezTo>
                <a:cubicBezTo>
                  <a:pt x="721297" y="49831"/>
                  <a:pt x="914940" y="243471"/>
                  <a:pt x="914940" y="482330"/>
                </a:cubicBezTo>
                <a:cubicBezTo>
                  <a:pt x="914720" y="721098"/>
                  <a:pt x="721207" y="914609"/>
                  <a:pt x="482436" y="914828"/>
                </a:cubicBezTo>
                <a:close/>
              </a:path>
            </a:pathLst>
          </a:custGeom>
          <a:solidFill>
            <a:schemeClr val="accent2"/>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16" name="Freeform 15">
            <a:extLst>
              <a:ext uri="{FF2B5EF4-FFF2-40B4-BE49-F238E27FC236}">
                <a16:creationId xmlns:a16="http://schemas.microsoft.com/office/drawing/2014/main" id="{BDB350F2-CA65-6448-AA25-FCD1E07EBF5C}"/>
              </a:ext>
            </a:extLst>
          </p:cNvPr>
          <p:cNvSpPr/>
          <p:nvPr/>
        </p:nvSpPr>
        <p:spPr>
          <a:xfrm>
            <a:off x="7971911" y="3467252"/>
            <a:ext cx="964871" cy="964859"/>
          </a:xfrm>
          <a:custGeom>
            <a:avLst/>
            <a:gdLst>
              <a:gd name="connsiteX0" fmla="*/ 482535 w 964871"/>
              <a:gd name="connsiteY0" fmla="*/ 0 h 964859"/>
              <a:gd name="connsiteX1" fmla="*/ 0 w 964871"/>
              <a:gd name="connsiteY1" fmla="*/ 482330 h 964859"/>
              <a:gd name="connsiteX2" fmla="*/ 482336 w 964871"/>
              <a:gd name="connsiteY2" fmla="*/ 964859 h 964859"/>
              <a:gd name="connsiteX3" fmla="*/ 964871 w 964871"/>
              <a:gd name="connsiteY3" fmla="*/ 482529 h 964859"/>
              <a:gd name="connsiteX4" fmla="*/ 964871 w 964871"/>
              <a:gd name="connsiteY4" fmla="*/ 482330 h 964859"/>
              <a:gd name="connsiteX5" fmla="*/ 482535 w 964871"/>
              <a:gd name="connsiteY5" fmla="*/ 0 h 964859"/>
              <a:gd name="connsiteX6" fmla="*/ 482535 w 964871"/>
              <a:gd name="connsiteY6" fmla="*/ 914829 h 964859"/>
              <a:gd name="connsiteX7" fmla="*/ 49931 w 964871"/>
              <a:gd name="connsiteY7" fmla="*/ 482430 h 964859"/>
              <a:gd name="connsiteX8" fmla="*/ 482336 w 964871"/>
              <a:gd name="connsiteY8" fmla="*/ 49831 h 964859"/>
              <a:gd name="connsiteX9" fmla="*/ 914940 w 964871"/>
              <a:gd name="connsiteY9" fmla="*/ 482230 h 964859"/>
              <a:gd name="connsiteX10" fmla="*/ 914940 w 964871"/>
              <a:gd name="connsiteY10" fmla="*/ 482330 h 964859"/>
              <a:gd name="connsiteX11" fmla="*/ 482535 w 964871"/>
              <a:gd name="connsiteY11" fmla="*/ 914829 h 96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9">
                <a:moveTo>
                  <a:pt x="482535" y="0"/>
                </a:moveTo>
                <a:cubicBezTo>
                  <a:pt x="216092" y="-60"/>
                  <a:pt x="60" y="215890"/>
                  <a:pt x="0" y="482330"/>
                </a:cubicBezTo>
                <a:cubicBezTo>
                  <a:pt x="-60" y="748769"/>
                  <a:pt x="215892" y="964799"/>
                  <a:pt x="482336" y="964859"/>
                </a:cubicBezTo>
                <a:cubicBezTo>
                  <a:pt x="748778" y="964919"/>
                  <a:pt x="964811" y="748969"/>
                  <a:pt x="964871" y="482529"/>
                </a:cubicBezTo>
                <a:cubicBezTo>
                  <a:pt x="964871" y="482460"/>
                  <a:pt x="964871" y="482400"/>
                  <a:pt x="964871" y="482330"/>
                </a:cubicBezTo>
                <a:cubicBezTo>
                  <a:pt x="964811" y="215970"/>
                  <a:pt x="748898" y="60"/>
                  <a:pt x="482535" y="0"/>
                </a:cubicBezTo>
                <a:close/>
                <a:moveTo>
                  <a:pt x="482535" y="914829"/>
                </a:moveTo>
                <a:cubicBezTo>
                  <a:pt x="243674" y="914889"/>
                  <a:pt x="49991" y="721287"/>
                  <a:pt x="49931" y="482430"/>
                </a:cubicBezTo>
                <a:cubicBezTo>
                  <a:pt x="49871" y="243572"/>
                  <a:pt x="243475" y="49891"/>
                  <a:pt x="482336" y="49831"/>
                </a:cubicBezTo>
                <a:cubicBezTo>
                  <a:pt x="721197" y="49771"/>
                  <a:pt x="914880" y="243372"/>
                  <a:pt x="914940" y="482230"/>
                </a:cubicBezTo>
                <a:cubicBezTo>
                  <a:pt x="914940" y="482260"/>
                  <a:pt x="914940" y="482300"/>
                  <a:pt x="914940" y="482330"/>
                </a:cubicBezTo>
                <a:cubicBezTo>
                  <a:pt x="914660" y="721038"/>
                  <a:pt x="721247" y="914499"/>
                  <a:pt x="482535" y="914829"/>
                </a:cubicBezTo>
                <a:close/>
              </a:path>
            </a:pathLst>
          </a:custGeom>
          <a:solidFill>
            <a:schemeClr val="accent5"/>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36" name="Freeform 35">
            <a:extLst>
              <a:ext uri="{FF2B5EF4-FFF2-40B4-BE49-F238E27FC236}">
                <a16:creationId xmlns:a16="http://schemas.microsoft.com/office/drawing/2014/main" id="{BC5CE0C7-5B7F-464C-9DAE-DAAF6561C2F4}"/>
              </a:ext>
            </a:extLst>
          </p:cNvPr>
          <p:cNvSpPr/>
          <p:nvPr/>
        </p:nvSpPr>
        <p:spPr>
          <a:xfrm>
            <a:off x="9848626" y="2823547"/>
            <a:ext cx="420819" cy="398246"/>
          </a:xfrm>
          <a:custGeom>
            <a:avLst/>
            <a:gdLst>
              <a:gd name="connsiteX0" fmla="*/ 0 w 420819"/>
              <a:gd name="connsiteY0" fmla="*/ 24466 h 398246"/>
              <a:gd name="connsiteX1" fmla="*/ 420820 w 420819"/>
              <a:gd name="connsiteY1" fmla="*/ 0 h 398246"/>
              <a:gd name="connsiteX2" fmla="*/ 293795 w 420819"/>
              <a:gd name="connsiteY2" fmla="*/ 398246 h 398246"/>
              <a:gd name="connsiteX3" fmla="*/ 0 w 420819"/>
              <a:gd name="connsiteY3" fmla="*/ 24466 h 398246"/>
            </a:gdLst>
            <a:ahLst/>
            <a:cxnLst>
              <a:cxn ang="0">
                <a:pos x="connsiteX0" y="connsiteY0"/>
              </a:cxn>
              <a:cxn ang="0">
                <a:pos x="connsiteX1" y="connsiteY1"/>
              </a:cxn>
              <a:cxn ang="0">
                <a:pos x="connsiteX2" y="connsiteY2"/>
              </a:cxn>
              <a:cxn ang="0">
                <a:pos x="connsiteX3" y="connsiteY3"/>
              </a:cxn>
            </a:cxnLst>
            <a:rect l="l" t="t" r="r" b="b"/>
            <a:pathLst>
              <a:path w="420819" h="398246">
                <a:moveTo>
                  <a:pt x="0" y="24466"/>
                </a:moveTo>
                <a:lnTo>
                  <a:pt x="420820" y="0"/>
                </a:lnTo>
                <a:lnTo>
                  <a:pt x="293795" y="398246"/>
                </a:lnTo>
                <a:lnTo>
                  <a:pt x="0" y="24466"/>
                </a:ln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A7EEC06C-DD33-F24B-A2D4-0CF87B8DDDB6}"/>
              </a:ext>
            </a:extLst>
          </p:cNvPr>
          <p:cNvSpPr/>
          <p:nvPr/>
        </p:nvSpPr>
        <p:spPr>
          <a:xfrm>
            <a:off x="4737066" y="4947295"/>
            <a:ext cx="1213528" cy="530862"/>
          </a:xfrm>
          <a:custGeom>
            <a:avLst/>
            <a:gdLst>
              <a:gd name="connsiteX0" fmla="*/ 1213529 w 1213528"/>
              <a:gd name="connsiteY0" fmla="*/ 202918 h 530862"/>
              <a:gd name="connsiteX1" fmla="*/ 1134937 w 1213528"/>
              <a:gd name="connsiteY1" fmla="*/ 0 h 530862"/>
              <a:gd name="connsiteX2" fmla="*/ 0 w 1213528"/>
              <a:gd name="connsiteY2" fmla="*/ 317459 h 530862"/>
              <a:gd name="connsiteX3" fmla="*/ 38048 w 1213528"/>
              <a:gd name="connsiteY3" fmla="*/ 505397 h 530862"/>
              <a:gd name="connsiteX4" fmla="*/ 37348 w 1213528"/>
              <a:gd name="connsiteY4" fmla="*/ 530862 h 530862"/>
              <a:gd name="connsiteX5" fmla="*/ 1213529 w 1213528"/>
              <a:gd name="connsiteY5" fmla="*/ 202918 h 530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3528" h="530862">
                <a:moveTo>
                  <a:pt x="1213529" y="202918"/>
                </a:moveTo>
                <a:cubicBezTo>
                  <a:pt x="1172146" y="142182"/>
                  <a:pt x="1145263" y="72759"/>
                  <a:pt x="1134937" y="0"/>
                </a:cubicBezTo>
                <a:cubicBezTo>
                  <a:pt x="762120" y="119833"/>
                  <a:pt x="383801" y="225656"/>
                  <a:pt x="0" y="317459"/>
                </a:cubicBezTo>
                <a:cubicBezTo>
                  <a:pt x="25185" y="376916"/>
                  <a:pt x="38127" y="440827"/>
                  <a:pt x="38048" y="505397"/>
                </a:cubicBezTo>
                <a:cubicBezTo>
                  <a:pt x="38048" y="513886"/>
                  <a:pt x="38048" y="522374"/>
                  <a:pt x="37348" y="530862"/>
                </a:cubicBezTo>
                <a:cubicBezTo>
                  <a:pt x="433004" y="437192"/>
                  <a:pt x="825064" y="327874"/>
                  <a:pt x="1213529" y="202918"/>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79ABF443-BEBE-034A-AB41-F8952F4085AB}"/>
              </a:ext>
            </a:extLst>
          </p:cNvPr>
          <p:cNvSpPr/>
          <p:nvPr/>
        </p:nvSpPr>
        <p:spPr>
          <a:xfrm>
            <a:off x="2542189" y="5455389"/>
            <a:ext cx="1317485" cy="377974"/>
          </a:xfrm>
          <a:custGeom>
            <a:avLst/>
            <a:gdLst>
              <a:gd name="connsiteX0" fmla="*/ 21171 w 1317485"/>
              <a:gd name="connsiteY0" fmla="*/ 304976 h 377974"/>
              <a:gd name="connsiteX1" fmla="*/ 15678 w 1317485"/>
              <a:gd name="connsiteY1" fmla="*/ 377975 h 377974"/>
              <a:gd name="connsiteX2" fmla="*/ 1317486 w 1317485"/>
              <a:gd name="connsiteY2" fmla="*/ 209709 h 377974"/>
              <a:gd name="connsiteX3" fmla="*/ 1268253 w 1317485"/>
              <a:gd name="connsiteY3" fmla="*/ 0 h 377974"/>
              <a:gd name="connsiteX4" fmla="*/ 0 w 1317485"/>
              <a:gd name="connsiteY4" fmla="*/ 164371 h 377974"/>
              <a:gd name="connsiteX5" fmla="*/ 21171 w 1317485"/>
              <a:gd name="connsiteY5" fmla="*/ 304976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7485" h="377974">
                <a:moveTo>
                  <a:pt x="21171" y="304976"/>
                </a:moveTo>
                <a:cubicBezTo>
                  <a:pt x="21171" y="329412"/>
                  <a:pt x="19333" y="353808"/>
                  <a:pt x="15678" y="377975"/>
                </a:cubicBezTo>
                <a:cubicBezTo>
                  <a:pt x="452477" y="340227"/>
                  <a:pt x="886409" y="284135"/>
                  <a:pt x="1317486" y="209709"/>
                </a:cubicBezTo>
                <a:cubicBezTo>
                  <a:pt x="1285440" y="144419"/>
                  <a:pt x="1268613" y="72729"/>
                  <a:pt x="1268253" y="0"/>
                </a:cubicBezTo>
                <a:cubicBezTo>
                  <a:pt x="850828" y="72100"/>
                  <a:pt x="428080" y="126894"/>
                  <a:pt x="0" y="164371"/>
                </a:cubicBezTo>
                <a:cubicBezTo>
                  <a:pt x="13941" y="209938"/>
                  <a:pt x="21081" y="257322"/>
                  <a:pt x="21171" y="304976"/>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239CC3EB-08CB-FA4F-A650-9F01D7910F9D}"/>
              </a:ext>
            </a:extLst>
          </p:cNvPr>
          <p:cNvSpPr/>
          <p:nvPr/>
        </p:nvSpPr>
        <p:spPr>
          <a:xfrm>
            <a:off x="8822939" y="2890054"/>
            <a:ext cx="1314689" cy="944886"/>
          </a:xfrm>
          <a:custGeom>
            <a:avLst/>
            <a:gdLst>
              <a:gd name="connsiteX0" fmla="*/ 1175681 w 1314689"/>
              <a:gd name="connsiteY0" fmla="*/ 0 h 944886"/>
              <a:gd name="connsiteX1" fmla="*/ 0 w 1314689"/>
              <a:gd name="connsiteY1" fmla="*/ 748460 h 944886"/>
              <a:gd name="connsiteX2" fmla="*/ 99862 w 1314689"/>
              <a:gd name="connsiteY2" fmla="*/ 944887 h 944886"/>
              <a:gd name="connsiteX3" fmla="*/ 1298811 w 1314689"/>
              <a:gd name="connsiteY3" fmla="*/ 183944 h 944886"/>
              <a:gd name="connsiteX4" fmla="*/ 1314690 w 1314689"/>
              <a:gd name="connsiteY4" fmla="*/ 172660 h 944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689" h="944886">
                <a:moveTo>
                  <a:pt x="1175681" y="0"/>
                </a:moveTo>
                <a:cubicBezTo>
                  <a:pt x="795335" y="266959"/>
                  <a:pt x="403445" y="516452"/>
                  <a:pt x="0" y="748460"/>
                </a:cubicBezTo>
                <a:cubicBezTo>
                  <a:pt x="48094" y="805291"/>
                  <a:pt x="82277" y="872547"/>
                  <a:pt x="99862" y="944887"/>
                </a:cubicBezTo>
                <a:cubicBezTo>
                  <a:pt x="510098" y="709544"/>
                  <a:pt x="909747" y="455896"/>
                  <a:pt x="1298811" y="183944"/>
                </a:cubicBezTo>
                <a:lnTo>
                  <a:pt x="1314690" y="172660"/>
                </a:ln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9801BB6F-00CB-444F-8A2C-5860884D170D}"/>
              </a:ext>
            </a:extLst>
          </p:cNvPr>
          <p:cNvSpPr/>
          <p:nvPr/>
        </p:nvSpPr>
        <p:spPr>
          <a:xfrm>
            <a:off x="6762876" y="4084294"/>
            <a:ext cx="1336558" cy="753153"/>
          </a:xfrm>
          <a:custGeom>
            <a:avLst/>
            <a:gdLst>
              <a:gd name="connsiteX0" fmla="*/ 1228308 w 1336558"/>
              <a:gd name="connsiteY0" fmla="*/ 0 h 753153"/>
              <a:gd name="connsiteX1" fmla="*/ 0 w 1336558"/>
              <a:gd name="connsiteY1" fmla="*/ 545242 h 753153"/>
              <a:gd name="connsiteX2" fmla="*/ 67606 w 1336558"/>
              <a:gd name="connsiteY2" fmla="*/ 753153 h 753153"/>
              <a:gd name="connsiteX3" fmla="*/ 654199 w 1336558"/>
              <a:gd name="connsiteY3" fmla="*/ 510590 h 753153"/>
              <a:gd name="connsiteX4" fmla="*/ 1336559 w 1336558"/>
              <a:gd name="connsiteY4" fmla="*/ 191035 h 753153"/>
              <a:gd name="connsiteX5" fmla="*/ 1228308 w 1336558"/>
              <a:gd name="connsiteY5" fmla="*/ 0 h 75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6558" h="753153">
                <a:moveTo>
                  <a:pt x="1228308" y="0"/>
                </a:moveTo>
                <a:cubicBezTo>
                  <a:pt x="827790" y="199123"/>
                  <a:pt x="418354" y="380871"/>
                  <a:pt x="0" y="545242"/>
                </a:cubicBezTo>
                <a:cubicBezTo>
                  <a:pt x="38247" y="608414"/>
                  <a:pt x="61385" y="679566"/>
                  <a:pt x="67606" y="753153"/>
                </a:cubicBezTo>
                <a:cubicBezTo>
                  <a:pt x="264865" y="676260"/>
                  <a:pt x="460396" y="595403"/>
                  <a:pt x="654199" y="510590"/>
                </a:cubicBezTo>
                <a:cubicBezTo>
                  <a:pt x="883813" y="409930"/>
                  <a:pt x="1111269" y="303408"/>
                  <a:pt x="1336559" y="191035"/>
                </a:cubicBezTo>
                <a:cubicBezTo>
                  <a:pt x="1286249" y="136540"/>
                  <a:pt x="1249209" y="71161"/>
                  <a:pt x="1228308" y="0"/>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96AE499A-718B-7B4C-B7DE-5A8B81758FD9}"/>
              </a:ext>
            </a:extLst>
          </p:cNvPr>
          <p:cNvSpPr/>
          <p:nvPr/>
        </p:nvSpPr>
        <p:spPr>
          <a:xfrm>
            <a:off x="919224" y="5671788"/>
            <a:ext cx="696440" cy="219495"/>
          </a:xfrm>
          <a:custGeom>
            <a:avLst/>
            <a:gdLst>
              <a:gd name="connsiteX0" fmla="*/ 679364 w 696440"/>
              <a:gd name="connsiteY0" fmla="*/ 88577 h 219495"/>
              <a:gd name="connsiteX1" fmla="*/ 687653 w 696440"/>
              <a:gd name="connsiteY1" fmla="*/ 0 h 219495"/>
              <a:gd name="connsiteX2" fmla="*/ 298189 w 696440"/>
              <a:gd name="connsiteY2" fmla="*/ 5093 h 219495"/>
              <a:gd name="connsiteX3" fmla="*/ 0 w 696440"/>
              <a:gd name="connsiteY3" fmla="*/ 2097 h 219495"/>
              <a:gd name="connsiteX4" fmla="*/ 0 w 696440"/>
              <a:gd name="connsiteY4" fmla="*/ 216499 h 219495"/>
              <a:gd name="connsiteX5" fmla="*/ 298189 w 696440"/>
              <a:gd name="connsiteY5" fmla="*/ 219495 h 219495"/>
              <a:gd name="connsiteX6" fmla="*/ 696441 w 696440"/>
              <a:gd name="connsiteY6" fmla="*/ 214402 h 219495"/>
              <a:gd name="connsiteX7" fmla="*/ 679364 w 696440"/>
              <a:gd name="connsiteY7" fmla="*/ 88577 h 21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6440" h="219495">
                <a:moveTo>
                  <a:pt x="679364" y="88577"/>
                </a:moveTo>
                <a:cubicBezTo>
                  <a:pt x="679375" y="58858"/>
                  <a:pt x="682151" y="29210"/>
                  <a:pt x="687653" y="0"/>
                </a:cubicBezTo>
                <a:cubicBezTo>
                  <a:pt x="558031" y="3325"/>
                  <a:pt x="428210" y="5023"/>
                  <a:pt x="298189" y="5093"/>
                </a:cubicBezTo>
                <a:cubicBezTo>
                  <a:pt x="198327" y="5093"/>
                  <a:pt x="98930" y="4094"/>
                  <a:pt x="0" y="2097"/>
                </a:cubicBezTo>
                <a:lnTo>
                  <a:pt x="0" y="216499"/>
                </a:lnTo>
                <a:cubicBezTo>
                  <a:pt x="99396" y="218367"/>
                  <a:pt x="198793" y="219365"/>
                  <a:pt x="298189" y="219495"/>
                </a:cubicBezTo>
                <a:cubicBezTo>
                  <a:pt x="431006" y="219495"/>
                  <a:pt x="563757" y="217797"/>
                  <a:pt x="696441" y="214402"/>
                </a:cubicBezTo>
                <a:cubicBezTo>
                  <a:pt x="685249" y="173389"/>
                  <a:pt x="679507" y="131088"/>
                  <a:pt x="679364" y="88577"/>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120" name="CuadroTexto 4">
            <a:extLst>
              <a:ext uri="{FF2B5EF4-FFF2-40B4-BE49-F238E27FC236}">
                <a16:creationId xmlns:a16="http://schemas.microsoft.com/office/drawing/2014/main" id="{8357A7B9-CC20-C24D-AE38-85BA19A7819B}"/>
              </a:ext>
            </a:extLst>
          </p:cNvPr>
          <p:cNvSpPr txBox="1"/>
          <p:nvPr/>
        </p:nvSpPr>
        <p:spPr>
          <a:xfrm>
            <a:off x="466652" y="4298872"/>
            <a:ext cx="2403635" cy="338554"/>
          </a:xfrm>
          <a:prstGeom prst="rect">
            <a:avLst/>
          </a:prstGeom>
          <a:noFill/>
        </p:spPr>
        <p:txBody>
          <a:bodyPr wrap="square" rtlCol="0">
            <a:spAutoFit/>
          </a:bodyPr>
          <a:lstStyle/>
          <a:p>
            <a:pPr algn="ctr"/>
            <a:r>
              <a:rPr lang="he-IL" sz="1600" dirty="0">
                <a:latin typeface="Century Gothic" panose="020B0502020202020204" pitchFamily="34" charset="0"/>
                <a:ea typeface="Lato Light" charset="0"/>
                <a:cs typeface="Lato Light" charset="0"/>
              </a:rPr>
              <a:t>לבדוק מה צריך לעשות</a:t>
            </a:r>
            <a:endParaRPr lang="en-US" sz="1600" dirty="0">
              <a:latin typeface="Century Gothic" panose="020B0502020202020204" pitchFamily="34" charset="0"/>
              <a:ea typeface="Lato Light" charset="0"/>
              <a:cs typeface="Lato Light" charset="0"/>
            </a:endParaRPr>
          </a:p>
        </p:txBody>
      </p:sp>
      <p:sp>
        <p:nvSpPr>
          <p:cNvPr id="122" name="CuadroTexto 238">
            <a:extLst>
              <a:ext uri="{FF2B5EF4-FFF2-40B4-BE49-F238E27FC236}">
                <a16:creationId xmlns:a16="http://schemas.microsoft.com/office/drawing/2014/main" id="{2A194B3C-CBCC-654B-99E6-69A257CAC53D}"/>
              </a:ext>
            </a:extLst>
          </p:cNvPr>
          <p:cNvSpPr txBox="1"/>
          <p:nvPr/>
        </p:nvSpPr>
        <p:spPr>
          <a:xfrm>
            <a:off x="1078592" y="3980992"/>
            <a:ext cx="1664132" cy="307777"/>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מה המשימה?</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123" name="CuadroTexto 4">
            <a:extLst>
              <a:ext uri="{FF2B5EF4-FFF2-40B4-BE49-F238E27FC236}">
                <a16:creationId xmlns:a16="http://schemas.microsoft.com/office/drawing/2014/main" id="{8E58DEBC-4ABB-624D-8F6D-C4DB5FEC041D}"/>
              </a:ext>
            </a:extLst>
          </p:cNvPr>
          <p:cNvSpPr txBox="1"/>
          <p:nvPr/>
        </p:nvSpPr>
        <p:spPr>
          <a:xfrm>
            <a:off x="3046294" y="3698872"/>
            <a:ext cx="2403635" cy="430887"/>
          </a:xfrm>
          <a:prstGeom prst="rect">
            <a:avLst/>
          </a:prstGeom>
          <a:noFill/>
        </p:spPr>
        <p:txBody>
          <a:bodyPr wrap="square" rtlCol="0">
            <a:spAutoFit/>
          </a:bodyPr>
          <a:lstStyle/>
          <a:p>
            <a:pPr algn="ctr"/>
            <a:endParaRPr lang="he-IL" sz="1100" dirty="0">
              <a:latin typeface="Century Gothic" panose="020B0502020202020204" pitchFamily="34" charset="0"/>
              <a:ea typeface="Lato Light" charset="0"/>
              <a:cs typeface="Lato Light" charset="0"/>
            </a:endParaRPr>
          </a:p>
          <a:p>
            <a:pPr algn="ctr"/>
            <a:endParaRPr lang="en-US" sz="1100" dirty="0">
              <a:latin typeface="Century Gothic" panose="020B0502020202020204" pitchFamily="34" charset="0"/>
              <a:ea typeface="Lato Light" charset="0"/>
              <a:cs typeface="Lato Light" charset="0"/>
            </a:endParaRPr>
          </a:p>
        </p:txBody>
      </p:sp>
      <p:sp>
        <p:nvSpPr>
          <p:cNvPr id="124" name="CuadroTexto 238">
            <a:extLst>
              <a:ext uri="{FF2B5EF4-FFF2-40B4-BE49-F238E27FC236}">
                <a16:creationId xmlns:a16="http://schemas.microsoft.com/office/drawing/2014/main" id="{878FFC44-BBD2-2A47-A41F-53C3957A9D6B}"/>
              </a:ext>
            </a:extLst>
          </p:cNvPr>
          <p:cNvSpPr txBox="1"/>
          <p:nvPr/>
        </p:nvSpPr>
        <p:spPr>
          <a:xfrm>
            <a:off x="3232416" y="3062950"/>
            <a:ext cx="1664132" cy="307777"/>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להכין טבלה</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125" name="CuadroTexto 4">
            <a:extLst>
              <a:ext uri="{FF2B5EF4-FFF2-40B4-BE49-F238E27FC236}">
                <a16:creationId xmlns:a16="http://schemas.microsoft.com/office/drawing/2014/main" id="{049F0B55-D6E7-C941-B931-B1FE99BFB099}"/>
              </a:ext>
            </a:extLst>
          </p:cNvPr>
          <p:cNvSpPr txBox="1"/>
          <p:nvPr/>
        </p:nvSpPr>
        <p:spPr>
          <a:xfrm>
            <a:off x="5154573" y="2786851"/>
            <a:ext cx="2403635" cy="738664"/>
          </a:xfrm>
          <a:prstGeom prst="rect">
            <a:avLst/>
          </a:prstGeom>
          <a:noFill/>
        </p:spPr>
        <p:txBody>
          <a:bodyPr wrap="square" rtlCol="0">
            <a:spAutoFit/>
          </a:bodyPr>
          <a:lstStyle/>
          <a:p>
            <a:pPr algn="ctr"/>
            <a:r>
              <a:rPr lang="he-IL" sz="1400" dirty="0">
                <a:latin typeface="Century Gothic" panose="020B0502020202020204" pitchFamily="34" charset="0"/>
                <a:ea typeface="Lato Light" charset="0"/>
                <a:cs typeface="Lato Light" charset="0"/>
              </a:rPr>
              <a:t>לחפש בטקסט את התבחינים</a:t>
            </a:r>
          </a:p>
          <a:p>
            <a:pPr algn="ctr"/>
            <a:r>
              <a:rPr lang="he-IL" sz="1400" dirty="0">
                <a:latin typeface="Century Gothic" panose="020B0502020202020204" pitchFamily="34" charset="0"/>
                <a:ea typeface="Lato Light" charset="0"/>
                <a:cs typeface="Lato Light" charset="0"/>
              </a:rPr>
              <a:t>לכתוב אותם בטבלה</a:t>
            </a:r>
          </a:p>
          <a:p>
            <a:pPr algn="ctr"/>
            <a:endParaRPr lang="en-US" sz="1400" dirty="0">
              <a:latin typeface="Century Gothic" panose="020B0502020202020204" pitchFamily="34" charset="0"/>
              <a:ea typeface="Lato Light" charset="0"/>
              <a:cs typeface="Lato Light" charset="0"/>
            </a:endParaRPr>
          </a:p>
        </p:txBody>
      </p:sp>
      <p:sp>
        <p:nvSpPr>
          <p:cNvPr id="126" name="CuadroTexto 238">
            <a:extLst>
              <a:ext uri="{FF2B5EF4-FFF2-40B4-BE49-F238E27FC236}">
                <a16:creationId xmlns:a16="http://schemas.microsoft.com/office/drawing/2014/main" id="{7642ECDA-564D-044C-990F-83A67A606E35}"/>
              </a:ext>
            </a:extLst>
          </p:cNvPr>
          <p:cNvSpPr txBox="1"/>
          <p:nvPr/>
        </p:nvSpPr>
        <p:spPr>
          <a:xfrm>
            <a:off x="5480684" y="2512702"/>
            <a:ext cx="1664132" cy="307777"/>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לקרוא ולחפש בטקסט</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127" name="CuadroTexto 4">
            <a:extLst>
              <a:ext uri="{FF2B5EF4-FFF2-40B4-BE49-F238E27FC236}">
                <a16:creationId xmlns:a16="http://schemas.microsoft.com/office/drawing/2014/main" id="{7D52703D-1FE0-EF44-A77F-98328841FCF8}"/>
              </a:ext>
            </a:extLst>
          </p:cNvPr>
          <p:cNvSpPr txBox="1"/>
          <p:nvPr/>
        </p:nvSpPr>
        <p:spPr>
          <a:xfrm>
            <a:off x="7235541" y="2099913"/>
            <a:ext cx="2577933" cy="738664"/>
          </a:xfrm>
          <a:prstGeom prst="rect">
            <a:avLst/>
          </a:prstGeom>
          <a:noFill/>
        </p:spPr>
        <p:txBody>
          <a:bodyPr wrap="square" rtlCol="0">
            <a:spAutoFit/>
          </a:bodyPr>
          <a:lstStyle/>
          <a:p>
            <a:pPr algn="ctr"/>
            <a:r>
              <a:rPr lang="he-IL" sz="1400" dirty="0">
                <a:latin typeface="Century Gothic" panose="020B0502020202020204" pitchFamily="34" charset="0"/>
                <a:ea typeface="Lato Light" charset="0"/>
                <a:cs typeface="Lato Light" charset="0"/>
              </a:rPr>
              <a:t>לכתוב על מה הסיכום/הטקסט</a:t>
            </a:r>
          </a:p>
          <a:p>
            <a:pPr algn="ctr"/>
            <a:r>
              <a:rPr lang="he-IL" sz="1400" dirty="0">
                <a:latin typeface="Century Gothic" panose="020B0502020202020204" pitchFamily="34" charset="0"/>
                <a:ea typeface="Lato Light" charset="0"/>
                <a:cs typeface="Lato Light" charset="0"/>
              </a:rPr>
              <a:t>לכתוב את התבחינים</a:t>
            </a:r>
          </a:p>
          <a:p>
            <a:pPr algn="ctr"/>
            <a:r>
              <a:rPr lang="he-IL" sz="1400" dirty="0">
                <a:latin typeface="Century Gothic" panose="020B0502020202020204" pitchFamily="34" charset="0"/>
                <a:ea typeface="Lato Light" charset="0"/>
                <a:cs typeface="Lato Light" charset="0"/>
              </a:rPr>
              <a:t>לכתוב את שם מחבר המאמר</a:t>
            </a:r>
            <a:endParaRPr lang="en-US" sz="1400" dirty="0">
              <a:latin typeface="Century Gothic" panose="020B0502020202020204" pitchFamily="34" charset="0"/>
              <a:ea typeface="Lato Light" charset="0"/>
              <a:cs typeface="Lato Light" charset="0"/>
            </a:endParaRPr>
          </a:p>
        </p:txBody>
      </p:sp>
      <p:sp>
        <p:nvSpPr>
          <p:cNvPr id="128" name="CuadroTexto 238">
            <a:extLst>
              <a:ext uri="{FF2B5EF4-FFF2-40B4-BE49-F238E27FC236}">
                <a16:creationId xmlns:a16="http://schemas.microsoft.com/office/drawing/2014/main" id="{52DD29E2-CFB6-8649-AA5D-2FD71B1C359F}"/>
              </a:ext>
            </a:extLst>
          </p:cNvPr>
          <p:cNvSpPr txBox="1"/>
          <p:nvPr/>
        </p:nvSpPr>
        <p:spPr>
          <a:xfrm>
            <a:off x="7560044" y="1519971"/>
            <a:ext cx="1664132" cy="523220"/>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כתיבת </a:t>
            </a:r>
          </a:p>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פתיחה ומילות קישור</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58" name="CuadroTexto 238">
            <a:extLst>
              <a:ext uri="{FF2B5EF4-FFF2-40B4-BE49-F238E27FC236}">
                <a16:creationId xmlns:a16="http://schemas.microsoft.com/office/drawing/2014/main" id="{C2FF355B-BDFD-485A-83EE-D6F7937C1951}"/>
              </a:ext>
            </a:extLst>
          </p:cNvPr>
          <p:cNvSpPr txBox="1"/>
          <p:nvPr/>
        </p:nvSpPr>
        <p:spPr>
          <a:xfrm>
            <a:off x="294296" y="343215"/>
            <a:ext cx="5485797" cy="707886"/>
          </a:xfrm>
          <a:prstGeom prst="rect">
            <a:avLst/>
          </a:prstGeom>
          <a:noFill/>
        </p:spPr>
        <p:txBody>
          <a:bodyPr wrap="none" rtlCol="0">
            <a:spAutoFit/>
          </a:bodyPr>
          <a:lstStyle/>
          <a:p>
            <a:r>
              <a:rPr lang="he-IL" sz="4000" b="1" cap="all" dirty="0">
                <a:latin typeface="Tw Cen MT" panose="020B0602020104020603" pitchFamily="34" charset="77"/>
                <a:ea typeface="Open Sans" panose="020B0606030504020204" pitchFamily="34" charset="0"/>
                <a:cs typeface="Open Sans" panose="020B0606030504020204" pitchFamily="34" charset="0"/>
              </a:rPr>
              <a:t>איך כותבים סיכום בורר טוב?</a:t>
            </a:r>
            <a:endParaRPr lang="en-US" sz="40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57" name="CuadroTexto 238">
            <a:extLst>
              <a:ext uri="{FF2B5EF4-FFF2-40B4-BE49-F238E27FC236}">
                <a16:creationId xmlns:a16="http://schemas.microsoft.com/office/drawing/2014/main" id="{3EDC783A-1A57-AA4C-8732-2FB080954A4E}"/>
              </a:ext>
            </a:extLst>
          </p:cNvPr>
          <p:cNvSpPr txBox="1"/>
          <p:nvPr/>
        </p:nvSpPr>
        <p:spPr>
          <a:xfrm>
            <a:off x="9844244" y="445538"/>
            <a:ext cx="1664132" cy="707886"/>
          </a:xfrm>
          <a:prstGeom prst="rect">
            <a:avLst/>
          </a:prstGeom>
          <a:noFill/>
        </p:spPr>
        <p:txBody>
          <a:bodyPr wrap="square" rtlCol="0">
            <a:spAutoFit/>
          </a:bodyPr>
          <a:lstStyle/>
          <a:p>
            <a:pPr algn="ctr"/>
            <a:r>
              <a:rPr lang="he-IL" sz="2000" b="1" cap="all" dirty="0">
                <a:latin typeface="Tw Cen MT" panose="020B0602020104020603" pitchFamily="34" charset="77"/>
                <a:ea typeface="Open Sans" panose="020B0606030504020204" pitchFamily="34" charset="0"/>
                <a:cs typeface="Open Sans" panose="020B0606030504020204" pitchFamily="34" charset="0"/>
              </a:rPr>
              <a:t>סיכום</a:t>
            </a:r>
          </a:p>
          <a:p>
            <a:pPr algn="ctr"/>
            <a:r>
              <a:rPr lang="he-IL" sz="2000" b="1" cap="all" dirty="0">
                <a:latin typeface="Tw Cen MT" panose="020B0602020104020603" pitchFamily="34" charset="77"/>
                <a:ea typeface="Open Sans" panose="020B0606030504020204" pitchFamily="34" charset="0"/>
                <a:cs typeface="Open Sans" panose="020B0606030504020204" pitchFamily="34" charset="0"/>
              </a:rPr>
              <a:t>טוב</a:t>
            </a:r>
            <a:endParaRPr lang="en-US" sz="2000" b="1" cap="all" dirty="0">
              <a:latin typeface="Tw Cen MT" panose="020B0602020104020603" pitchFamily="34" charset="77"/>
              <a:ea typeface="Open Sans" panose="020B0606030504020204" pitchFamily="34" charset="0"/>
              <a:cs typeface="Open Sans" panose="020B0606030504020204" pitchFamily="34" charset="0"/>
            </a:endParaRPr>
          </a:p>
        </p:txBody>
      </p:sp>
      <p:graphicFrame>
        <p:nvGraphicFramePr>
          <p:cNvPr id="2" name="טבלה 1">
            <a:extLst>
              <a:ext uri="{FF2B5EF4-FFF2-40B4-BE49-F238E27FC236}">
                <a16:creationId xmlns:a16="http://schemas.microsoft.com/office/drawing/2014/main" id="{458D06E1-B33C-5F40-BA0E-CABFE0C545B3}"/>
              </a:ext>
            </a:extLst>
          </p:cNvPr>
          <p:cNvGraphicFramePr>
            <a:graphicFrameLocks noGrp="1"/>
          </p:cNvGraphicFramePr>
          <p:nvPr>
            <p:extLst>
              <p:ext uri="{D42A27DB-BD31-4B8C-83A1-F6EECF244321}">
                <p14:modId xmlns:p14="http://schemas.microsoft.com/office/powerpoint/2010/main" val="3463037186"/>
              </p:ext>
            </p:extLst>
          </p:nvPr>
        </p:nvGraphicFramePr>
        <p:xfrm>
          <a:off x="2681921" y="3618826"/>
          <a:ext cx="2710889" cy="1280160"/>
        </p:xfrm>
        <a:graphic>
          <a:graphicData uri="http://schemas.openxmlformats.org/drawingml/2006/table">
            <a:tbl>
              <a:tblPr rtl="1" firstRow="1" bandRow="1">
                <a:tableStyleId>{5940675A-B579-460E-94D1-54222C63F5DA}</a:tableStyleId>
              </a:tblPr>
              <a:tblGrid>
                <a:gridCol w="950908">
                  <a:extLst>
                    <a:ext uri="{9D8B030D-6E8A-4147-A177-3AD203B41FA5}">
                      <a16:colId xmlns:a16="http://schemas.microsoft.com/office/drawing/2014/main" val="2151810901"/>
                    </a:ext>
                  </a:extLst>
                </a:gridCol>
                <a:gridCol w="1759981">
                  <a:extLst>
                    <a:ext uri="{9D8B030D-6E8A-4147-A177-3AD203B41FA5}">
                      <a16:colId xmlns:a16="http://schemas.microsoft.com/office/drawing/2014/main" val="876658309"/>
                    </a:ext>
                  </a:extLst>
                </a:gridCol>
              </a:tblGrid>
              <a:tr h="324129">
                <a:tc>
                  <a:txBody>
                    <a:bodyPr/>
                    <a:lstStyle/>
                    <a:p>
                      <a:pPr rtl="1"/>
                      <a:r>
                        <a:rPr lang="he-IL" dirty="0"/>
                        <a:t>תבחינים</a:t>
                      </a:r>
                    </a:p>
                  </a:txBody>
                  <a:tcPr/>
                </a:tc>
                <a:tc>
                  <a:txBody>
                    <a:bodyPr/>
                    <a:lstStyle/>
                    <a:p>
                      <a:pPr rtl="1"/>
                      <a:r>
                        <a:rPr lang="he-IL" sz="1600" dirty="0"/>
                        <a:t>טקסט</a:t>
                      </a:r>
                    </a:p>
                    <a:p>
                      <a:pPr rtl="1"/>
                      <a:r>
                        <a:rPr lang="he-IL" sz="1400" dirty="0"/>
                        <a:t>שם  הכותב/ת(2018)</a:t>
                      </a:r>
                    </a:p>
                  </a:txBody>
                  <a:tcPr/>
                </a:tc>
                <a:extLst>
                  <a:ext uri="{0D108BD9-81ED-4DB2-BD59-A6C34878D82A}">
                    <a16:rowId xmlns:a16="http://schemas.microsoft.com/office/drawing/2014/main" val="2208136519"/>
                  </a:ext>
                </a:extLst>
              </a:tr>
              <a:tr h="324129">
                <a:tc>
                  <a:txBody>
                    <a:bodyPr/>
                    <a:lstStyle/>
                    <a:p>
                      <a:pPr rtl="1"/>
                      <a:endParaRPr lang="he-IL" dirty="0"/>
                    </a:p>
                  </a:txBody>
                  <a:tcPr/>
                </a:tc>
                <a:tc>
                  <a:txBody>
                    <a:bodyPr/>
                    <a:lstStyle/>
                    <a:p>
                      <a:pPr rtl="1"/>
                      <a:r>
                        <a:rPr lang="he-IL" dirty="0"/>
                        <a:t>הכללה</a:t>
                      </a:r>
                    </a:p>
                  </a:txBody>
                  <a:tcPr/>
                </a:tc>
                <a:extLst>
                  <a:ext uri="{0D108BD9-81ED-4DB2-BD59-A6C34878D82A}">
                    <a16:rowId xmlns:a16="http://schemas.microsoft.com/office/drawing/2014/main" val="1653919534"/>
                  </a:ext>
                </a:extLst>
              </a:tr>
              <a:tr h="324129">
                <a:tc>
                  <a:txBody>
                    <a:bodyPr/>
                    <a:lstStyle/>
                    <a:p>
                      <a:pPr rtl="1"/>
                      <a:endParaRPr lang="he-IL"/>
                    </a:p>
                  </a:txBody>
                  <a:tcPr/>
                </a:tc>
                <a:tc>
                  <a:txBody>
                    <a:bodyPr/>
                    <a:lstStyle/>
                    <a:p>
                      <a:pPr rtl="1"/>
                      <a:r>
                        <a:rPr lang="he-IL" dirty="0"/>
                        <a:t>הכללה</a:t>
                      </a:r>
                    </a:p>
                  </a:txBody>
                  <a:tcPr/>
                </a:tc>
                <a:extLst>
                  <a:ext uri="{0D108BD9-81ED-4DB2-BD59-A6C34878D82A}">
                    <a16:rowId xmlns:a16="http://schemas.microsoft.com/office/drawing/2014/main" val="3891407799"/>
                  </a:ext>
                </a:extLst>
              </a:tr>
            </a:tbl>
          </a:graphicData>
        </a:graphic>
      </p:graphicFrame>
      <p:sp>
        <p:nvSpPr>
          <p:cNvPr id="59" name="Shape">
            <a:extLst>
              <a:ext uri="{FF2B5EF4-FFF2-40B4-BE49-F238E27FC236}">
                <a16:creationId xmlns:a16="http://schemas.microsoft.com/office/drawing/2014/main" id="{F47FCED8-429E-8342-B8B3-E539ADD83151}"/>
              </a:ext>
            </a:extLst>
          </p:cNvPr>
          <p:cNvSpPr/>
          <p:nvPr/>
        </p:nvSpPr>
        <p:spPr>
          <a:xfrm>
            <a:off x="4041227" y="5123738"/>
            <a:ext cx="503100" cy="626262"/>
          </a:xfrm>
          <a:custGeom>
            <a:avLst/>
            <a:gdLst/>
            <a:ahLst/>
            <a:cxnLst>
              <a:cxn ang="0">
                <a:pos x="wd2" y="hd2"/>
              </a:cxn>
              <a:cxn ang="5400000">
                <a:pos x="wd2" y="hd2"/>
              </a:cxn>
              <a:cxn ang="10800000">
                <a:pos x="wd2" y="hd2"/>
              </a:cxn>
              <a:cxn ang="16200000">
                <a:pos x="wd2" y="hd2"/>
              </a:cxn>
            </a:cxnLst>
            <a:rect l="0" t="0" r="r" b="b"/>
            <a:pathLst>
              <a:path w="21600" h="21600" extrusionOk="0">
                <a:moveTo>
                  <a:pt x="16368" y="12862"/>
                </a:moveTo>
                <a:cubicBezTo>
                  <a:pt x="9353" y="12862"/>
                  <a:pt x="9353" y="12862"/>
                  <a:pt x="9353" y="12862"/>
                </a:cubicBezTo>
                <a:cubicBezTo>
                  <a:pt x="8759" y="12862"/>
                  <a:pt x="8759" y="13386"/>
                  <a:pt x="8759" y="13386"/>
                </a:cubicBezTo>
                <a:cubicBezTo>
                  <a:pt x="8759" y="13911"/>
                  <a:pt x="8759" y="14400"/>
                  <a:pt x="9353" y="14400"/>
                </a:cubicBezTo>
                <a:cubicBezTo>
                  <a:pt x="16368" y="14400"/>
                  <a:pt x="16368" y="14400"/>
                  <a:pt x="16368" y="14400"/>
                </a:cubicBezTo>
                <a:cubicBezTo>
                  <a:pt x="16923" y="14400"/>
                  <a:pt x="16923" y="13911"/>
                  <a:pt x="16923" y="13386"/>
                </a:cubicBezTo>
                <a:cubicBezTo>
                  <a:pt x="16923" y="13386"/>
                  <a:pt x="16923" y="12862"/>
                  <a:pt x="16368" y="12862"/>
                </a:cubicBezTo>
                <a:close/>
                <a:moveTo>
                  <a:pt x="16368" y="9262"/>
                </a:moveTo>
                <a:cubicBezTo>
                  <a:pt x="9353" y="9262"/>
                  <a:pt x="9353" y="9262"/>
                  <a:pt x="9353" y="9262"/>
                </a:cubicBezTo>
                <a:cubicBezTo>
                  <a:pt x="8759" y="9262"/>
                  <a:pt x="8759" y="9786"/>
                  <a:pt x="8759" y="10311"/>
                </a:cubicBezTo>
                <a:cubicBezTo>
                  <a:pt x="8759" y="10311"/>
                  <a:pt x="8759" y="10800"/>
                  <a:pt x="9353" y="10800"/>
                </a:cubicBezTo>
                <a:cubicBezTo>
                  <a:pt x="16368" y="10800"/>
                  <a:pt x="16368" y="10800"/>
                  <a:pt x="16368" y="10800"/>
                </a:cubicBezTo>
                <a:cubicBezTo>
                  <a:pt x="16923" y="10800"/>
                  <a:pt x="16923" y="10311"/>
                  <a:pt x="16923" y="10311"/>
                </a:cubicBezTo>
                <a:cubicBezTo>
                  <a:pt x="16923" y="9786"/>
                  <a:pt x="16923" y="9262"/>
                  <a:pt x="16368" y="9262"/>
                </a:cubicBezTo>
                <a:close/>
                <a:moveTo>
                  <a:pt x="16368" y="0"/>
                </a:moveTo>
                <a:lnTo>
                  <a:pt x="7015" y="0"/>
                </a:lnTo>
                <a:cubicBezTo>
                  <a:pt x="5271" y="0"/>
                  <a:pt x="4122" y="1014"/>
                  <a:pt x="4122" y="2586"/>
                </a:cubicBezTo>
                <a:cubicBezTo>
                  <a:pt x="2933" y="2586"/>
                  <a:pt x="2933" y="2586"/>
                  <a:pt x="2933" y="2586"/>
                </a:cubicBezTo>
                <a:cubicBezTo>
                  <a:pt x="1189" y="2586"/>
                  <a:pt x="0" y="4124"/>
                  <a:pt x="0" y="5138"/>
                </a:cubicBezTo>
                <a:cubicBezTo>
                  <a:pt x="0" y="19049"/>
                  <a:pt x="0" y="19049"/>
                  <a:pt x="0" y="19049"/>
                </a:cubicBezTo>
                <a:cubicBezTo>
                  <a:pt x="0" y="20586"/>
                  <a:pt x="1783" y="21600"/>
                  <a:pt x="2933" y="21600"/>
                </a:cubicBezTo>
                <a:cubicBezTo>
                  <a:pt x="14585" y="21600"/>
                  <a:pt x="14585" y="21600"/>
                  <a:pt x="14585" y="21600"/>
                </a:cubicBezTo>
                <a:cubicBezTo>
                  <a:pt x="16368" y="21600"/>
                  <a:pt x="18112" y="20586"/>
                  <a:pt x="18112" y="19049"/>
                </a:cubicBezTo>
                <a:cubicBezTo>
                  <a:pt x="18707" y="19049"/>
                  <a:pt x="18707" y="19049"/>
                  <a:pt x="18707" y="19049"/>
                </a:cubicBezTo>
                <a:cubicBezTo>
                  <a:pt x="20451" y="19049"/>
                  <a:pt x="21600" y="17511"/>
                  <a:pt x="21600" y="16462"/>
                </a:cubicBezTo>
                <a:cubicBezTo>
                  <a:pt x="21600" y="6711"/>
                  <a:pt x="21600" y="6711"/>
                  <a:pt x="21600" y="6711"/>
                </a:cubicBezTo>
                <a:cubicBezTo>
                  <a:pt x="21600" y="5138"/>
                  <a:pt x="21600" y="5138"/>
                  <a:pt x="21600" y="5138"/>
                </a:cubicBezTo>
                <a:lnTo>
                  <a:pt x="16368" y="0"/>
                </a:lnTo>
                <a:close/>
                <a:moveTo>
                  <a:pt x="14585" y="20586"/>
                </a:moveTo>
                <a:cubicBezTo>
                  <a:pt x="2933" y="20586"/>
                  <a:pt x="2933" y="20586"/>
                  <a:pt x="2933" y="20586"/>
                </a:cubicBezTo>
                <a:cubicBezTo>
                  <a:pt x="2338" y="20586"/>
                  <a:pt x="1783" y="19538"/>
                  <a:pt x="1783" y="19049"/>
                </a:cubicBezTo>
                <a:cubicBezTo>
                  <a:pt x="1783" y="5138"/>
                  <a:pt x="1783" y="5138"/>
                  <a:pt x="1783" y="5138"/>
                </a:cubicBezTo>
                <a:cubicBezTo>
                  <a:pt x="1783" y="4649"/>
                  <a:pt x="2338" y="4124"/>
                  <a:pt x="2933" y="4124"/>
                </a:cubicBezTo>
                <a:cubicBezTo>
                  <a:pt x="4122" y="4124"/>
                  <a:pt x="4122" y="4124"/>
                  <a:pt x="4122" y="4124"/>
                </a:cubicBezTo>
                <a:cubicBezTo>
                  <a:pt x="4122" y="16462"/>
                  <a:pt x="4122" y="16462"/>
                  <a:pt x="4122" y="16462"/>
                </a:cubicBezTo>
                <a:cubicBezTo>
                  <a:pt x="4122" y="17511"/>
                  <a:pt x="5271" y="19049"/>
                  <a:pt x="7015" y="19049"/>
                </a:cubicBezTo>
                <a:cubicBezTo>
                  <a:pt x="16368" y="19049"/>
                  <a:pt x="16368" y="19049"/>
                  <a:pt x="16368" y="19049"/>
                </a:cubicBezTo>
                <a:cubicBezTo>
                  <a:pt x="16368" y="19538"/>
                  <a:pt x="15774" y="20586"/>
                  <a:pt x="14585" y="20586"/>
                </a:cubicBezTo>
                <a:close/>
                <a:moveTo>
                  <a:pt x="20451" y="16462"/>
                </a:moveTo>
                <a:cubicBezTo>
                  <a:pt x="20451" y="16986"/>
                  <a:pt x="19262" y="17511"/>
                  <a:pt x="18707" y="17511"/>
                </a:cubicBezTo>
                <a:cubicBezTo>
                  <a:pt x="7015" y="17511"/>
                  <a:pt x="7015" y="17511"/>
                  <a:pt x="7015" y="17511"/>
                </a:cubicBezTo>
                <a:cubicBezTo>
                  <a:pt x="6460" y="17511"/>
                  <a:pt x="5271" y="16986"/>
                  <a:pt x="5271" y="16462"/>
                </a:cubicBezTo>
                <a:cubicBezTo>
                  <a:pt x="5271" y="2586"/>
                  <a:pt x="5271" y="2586"/>
                  <a:pt x="5271" y="2586"/>
                </a:cubicBezTo>
                <a:cubicBezTo>
                  <a:pt x="5271" y="2062"/>
                  <a:pt x="6460" y="1014"/>
                  <a:pt x="7015" y="1014"/>
                </a:cubicBezTo>
                <a:cubicBezTo>
                  <a:pt x="14585" y="1014"/>
                  <a:pt x="14585" y="1014"/>
                  <a:pt x="14585" y="1014"/>
                </a:cubicBezTo>
                <a:cubicBezTo>
                  <a:pt x="14585" y="2586"/>
                  <a:pt x="14585" y="4124"/>
                  <a:pt x="14585" y="4124"/>
                </a:cubicBezTo>
                <a:cubicBezTo>
                  <a:pt x="14585" y="5138"/>
                  <a:pt x="16368" y="6711"/>
                  <a:pt x="18112" y="6711"/>
                </a:cubicBezTo>
                <a:cubicBezTo>
                  <a:pt x="18112" y="6711"/>
                  <a:pt x="18707" y="6711"/>
                  <a:pt x="20451" y="6711"/>
                </a:cubicBezTo>
                <a:lnTo>
                  <a:pt x="20451" y="16462"/>
                </a:lnTo>
                <a:close/>
                <a:moveTo>
                  <a:pt x="18112" y="5138"/>
                </a:moveTo>
                <a:cubicBezTo>
                  <a:pt x="16923" y="5138"/>
                  <a:pt x="16368" y="4124"/>
                  <a:pt x="16368" y="3076"/>
                </a:cubicBezTo>
                <a:cubicBezTo>
                  <a:pt x="16368" y="3076"/>
                  <a:pt x="16368" y="2586"/>
                  <a:pt x="16368" y="1014"/>
                </a:cubicBezTo>
                <a:cubicBezTo>
                  <a:pt x="20451" y="5138"/>
                  <a:pt x="20451" y="5138"/>
                  <a:pt x="20451" y="5138"/>
                </a:cubicBezTo>
                <a:lnTo>
                  <a:pt x="18112" y="5138"/>
                </a:lnTo>
                <a:close/>
              </a:path>
            </a:pathLst>
          </a:custGeom>
          <a:solidFill>
            <a:schemeClr val="tx1"/>
          </a:solidFill>
          <a:ln w="12700" cap="flat">
            <a:noFill/>
            <a:miter lim="400000"/>
          </a:ln>
          <a:effectLst/>
        </p:spPr>
        <p:txBody>
          <a:bodyPr wrap="square" lIns="60960" tIns="60960" rIns="60960" bIns="60960" numCol="1" anchor="ctr">
            <a:noAutofit/>
          </a:bodyPr>
          <a:lstStyle/>
          <a:p>
            <a:pPr defTabSz="609600" hangingPunct="0">
              <a:defRPr/>
            </a:pPr>
            <a:endParaRPr sz="2400" kern="0">
              <a:solidFill>
                <a:srgbClr val="000000"/>
              </a:solidFill>
              <a:latin typeface="Calibri"/>
              <a:cs typeface="Calibri"/>
              <a:sym typeface="Calibri"/>
            </a:endParaRPr>
          </a:p>
        </p:txBody>
      </p:sp>
      <p:pic>
        <p:nvPicPr>
          <p:cNvPr id="60" name="תמונה 59">
            <a:extLst>
              <a:ext uri="{FF2B5EF4-FFF2-40B4-BE49-F238E27FC236}">
                <a16:creationId xmlns:a16="http://schemas.microsoft.com/office/drawing/2014/main" id="{E377ECDE-0B5E-B148-BA52-0C421FE8D59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5768410" y="4402515"/>
            <a:ext cx="896937" cy="896937"/>
          </a:xfrm>
          <a:prstGeom prst="rect">
            <a:avLst/>
          </a:prstGeom>
        </p:spPr>
      </p:pic>
      <p:sp>
        <p:nvSpPr>
          <p:cNvPr id="61" name="Shape">
            <a:extLst>
              <a:ext uri="{FF2B5EF4-FFF2-40B4-BE49-F238E27FC236}">
                <a16:creationId xmlns:a16="http://schemas.microsoft.com/office/drawing/2014/main" id="{496631AF-1F82-EE45-9D8D-D8A47F8DC637}"/>
              </a:ext>
            </a:extLst>
          </p:cNvPr>
          <p:cNvSpPr/>
          <p:nvPr/>
        </p:nvSpPr>
        <p:spPr>
          <a:xfrm>
            <a:off x="8180243" y="3708255"/>
            <a:ext cx="509312" cy="494500"/>
          </a:xfrm>
          <a:custGeom>
            <a:avLst/>
            <a:gdLst/>
            <a:ahLst/>
            <a:cxnLst>
              <a:cxn ang="0">
                <a:pos x="wd2" y="hd2"/>
              </a:cxn>
              <a:cxn ang="5400000">
                <a:pos x="wd2" y="hd2"/>
              </a:cxn>
              <a:cxn ang="10800000">
                <a:pos x="wd2" y="hd2"/>
              </a:cxn>
              <a:cxn ang="16200000">
                <a:pos x="wd2" y="hd2"/>
              </a:cxn>
            </a:cxnLst>
            <a:rect l="0" t="0" r="r" b="b"/>
            <a:pathLst>
              <a:path w="21600" h="21600" extrusionOk="0">
                <a:moveTo>
                  <a:pt x="20099" y="8249"/>
                </a:moveTo>
                <a:cubicBezTo>
                  <a:pt x="20099" y="19049"/>
                  <a:pt x="20099" y="19049"/>
                  <a:pt x="20099" y="19049"/>
                </a:cubicBezTo>
                <a:cubicBezTo>
                  <a:pt x="20099" y="19538"/>
                  <a:pt x="19621" y="20586"/>
                  <a:pt x="18597" y="20586"/>
                </a:cubicBezTo>
                <a:cubicBezTo>
                  <a:pt x="3037" y="20586"/>
                  <a:pt x="3037" y="20586"/>
                  <a:pt x="3037" y="20586"/>
                </a:cubicBezTo>
                <a:cubicBezTo>
                  <a:pt x="2013" y="20586"/>
                  <a:pt x="1536" y="19538"/>
                  <a:pt x="1536" y="19049"/>
                </a:cubicBezTo>
                <a:cubicBezTo>
                  <a:pt x="1536" y="2586"/>
                  <a:pt x="1536" y="2586"/>
                  <a:pt x="1536" y="2586"/>
                </a:cubicBezTo>
                <a:cubicBezTo>
                  <a:pt x="1536" y="2062"/>
                  <a:pt x="2013" y="1014"/>
                  <a:pt x="3037" y="1014"/>
                </a:cubicBezTo>
                <a:cubicBezTo>
                  <a:pt x="13581" y="1014"/>
                  <a:pt x="13581" y="1014"/>
                  <a:pt x="13581" y="1014"/>
                </a:cubicBezTo>
                <a:cubicBezTo>
                  <a:pt x="13581" y="0"/>
                  <a:pt x="13581" y="0"/>
                  <a:pt x="13581" y="0"/>
                </a:cubicBezTo>
                <a:cubicBezTo>
                  <a:pt x="3037" y="0"/>
                  <a:pt x="3037" y="0"/>
                  <a:pt x="3037" y="0"/>
                </a:cubicBezTo>
                <a:cubicBezTo>
                  <a:pt x="1536" y="0"/>
                  <a:pt x="0" y="1014"/>
                  <a:pt x="0" y="2586"/>
                </a:cubicBezTo>
                <a:cubicBezTo>
                  <a:pt x="0" y="19049"/>
                  <a:pt x="0" y="19049"/>
                  <a:pt x="0" y="19049"/>
                </a:cubicBezTo>
                <a:cubicBezTo>
                  <a:pt x="0" y="20586"/>
                  <a:pt x="1536" y="21600"/>
                  <a:pt x="3037" y="21600"/>
                </a:cubicBezTo>
                <a:cubicBezTo>
                  <a:pt x="18597" y="21600"/>
                  <a:pt x="18597" y="21600"/>
                  <a:pt x="18597" y="21600"/>
                </a:cubicBezTo>
                <a:cubicBezTo>
                  <a:pt x="20099" y="21600"/>
                  <a:pt x="21600" y="20586"/>
                  <a:pt x="21600" y="19049"/>
                </a:cubicBezTo>
                <a:cubicBezTo>
                  <a:pt x="21600" y="8249"/>
                  <a:pt x="21600" y="8249"/>
                  <a:pt x="21600" y="8249"/>
                </a:cubicBezTo>
                <a:lnTo>
                  <a:pt x="20099" y="8249"/>
                </a:lnTo>
                <a:close/>
                <a:moveTo>
                  <a:pt x="5528" y="12373"/>
                </a:moveTo>
                <a:cubicBezTo>
                  <a:pt x="2525" y="18035"/>
                  <a:pt x="2525" y="18035"/>
                  <a:pt x="2525" y="18035"/>
                </a:cubicBezTo>
                <a:cubicBezTo>
                  <a:pt x="2525" y="19049"/>
                  <a:pt x="3037" y="19538"/>
                  <a:pt x="3515" y="19049"/>
                </a:cubicBezTo>
                <a:cubicBezTo>
                  <a:pt x="9555" y="15973"/>
                  <a:pt x="9555" y="15973"/>
                  <a:pt x="9555" y="15973"/>
                </a:cubicBezTo>
                <a:lnTo>
                  <a:pt x="10066" y="15973"/>
                </a:lnTo>
                <a:cubicBezTo>
                  <a:pt x="20610" y="5138"/>
                  <a:pt x="20610" y="5138"/>
                  <a:pt x="20610" y="5138"/>
                </a:cubicBezTo>
                <a:cubicBezTo>
                  <a:pt x="21122" y="4649"/>
                  <a:pt x="21122" y="3600"/>
                  <a:pt x="20610" y="3076"/>
                </a:cubicBezTo>
                <a:cubicBezTo>
                  <a:pt x="18085" y="1014"/>
                  <a:pt x="18085" y="1014"/>
                  <a:pt x="18085" y="1014"/>
                </a:cubicBezTo>
                <a:cubicBezTo>
                  <a:pt x="17608" y="524"/>
                  <a:pt x="16584" y="524"/>
                  <a:pt x="16072" y="1014"/>
                </a:cubicBezTo>
                <a:cubicBezTo>
                  <a:pt x="6040" y="11324"/>
                  <a:pt x="6040" y="11324"/>
                  <a:pt x="6040" y="11324"/>
                </a:cubicBezTo>
                <a:cubicBezTo>
                  <a:pt x="5528" y="11849"/>
                  <a:pt x="5528" y="11849"/>
                  <a:pt x="5528" y="12373"/>
                </a:cubicBezTo>
                <a:close/>
                <a:moveTo>
                  <a:pt x="16584" y="2586"/>
                </a:moveTo>
                <a:cubicBezTo>
                  <a:pt x="17096" y="2062"/>
                  <a:pt x="17608" y="2062"/>
                  <a:pt x="17608" y="2586"/>
                </a:cubicBezTo>
                <a:cubicBezTo>
                  <a:pt x="19109" y="3600"/>
                  <a:pt x="19109" y="3600"/>
                  <a:pt x="19109" y="3600"/>
                </a:cubicBezTo>
                <a:cubicBezTo>
                  <a:pt x="19621" y="4124"/>
                  <a:pt x="19621" y="4649"/>
                  <a:pt x="19109" y="4649"/>
                </a:cubicBezTo>
                <a:cubicBezTo>
                  <a:pt x="17608" y="6186"/>
                  <a:pt x="17608" y="6186"/>
                  <a:pt x="17608" y="6186"/>
                </a:cubicBezTo>
                <a:cubicBezTo>
                  <a:pt x="15594" y="3600"/>
                  <a:pt x="15594" y="3600"/>
                  <a:pt x="15594" y="3600"/>
                </a:cubicBezTo>
                <a:lnTo>
                  <a:pt x="16584" y="2586"/>
                </a:lnTo>
                <a:close/>
                <a:moveTo>
                  <a:pt x="14605" y="4649"/>
                </a:moveTo>
                <a:cubicBezTo>
                  <a:pt x="16584" y="7200"/>
                  <a:pt x="16584" y="7200"/>
                  <a:pt x="16584" y="7200"/>
                </a:cubicBezTo>
                <a:cubicBezTo>
                  <a:pt x="9077" y="14924"/>
                  <a:pt x="9077" y="14924"/>
                  <a:pt x="9077" y="14924"/>
                </a:cubicBezTo>
                <a:cubicBezTo>
                  <a:pt x="8565" y="13911"/>
                  <a:pt x="7064" y="12862"/>
                  <a:pt x="7064" y="12373"/>
                </a:cubicBezTo>
                <a:lnTo>
                  <a:pt x="14605" y="4649"/>
                </a:lnTo>
                <a:close/>
                <a:moveTo>
                  <a:pt x="8053" y="15449"/>
                </a:moveTo>
                <a:cubicBezTo>
                  <a:pt x="4538" y="18035"/>
                  <a:pt x="4538" y="18035"/>
                  <a:pt x="4538" y="18035"/>
                </a:cubicBezTo>
                <a:cubicBezTo>
                  <a:pt x="4027" y="18035"/>
                  <a:pt x="4027" y="17511"/>
                  <a:pt x="4027" y="17511"/>
                </a:cubicBezTo>
                <a:cubicBezTo>
                  <a:pt x="6040" y="13911"/>
                  <a:pt x="6040" y="13911"/>
                  <a:pt x="6040" y="13911"/>
                </a:cubicBezTo>
                <a:lnTo>
                  <a:pt x="8053" y="15449"/>
                </a:lnTo>
                <a:close/>
              </a:path>
            </a:pathLst>
          </a:custGeom>
          <a:solidFill>
            <a:schemeClr val="tx1"/>
          </a:solidFill>
          <a:ln w="12700" cap="flat">
            <a:noFill/>
            <a:miter lim="400000"/>
          </a:ln>
          <a:effectLst/>
        </p:spPr>
        <p:txBody>
          <a:bodyPr wrap="square" lIns="60960" tIns="60960" rIns="60960" bIns="60960" numCol="1" anchor="ctr">
            <a:noAutofit/>
          </a:bodyPr>
          <a:lstStyle/>
          <a:p>
            <a:pPr marL="0" algn="r" defTabSz="609600" rtl="1" eaLnBrk="1" latinLnBrk="0" hangingPunct="0">
              <a:defRPr/>
            </a:pPr>
            <a:endParaRPr sz="2400" kern="0">
              <a:solidFill>
                <a:srgbClr val="000000"/>
              </a:solidFill>
              <a:latin typeface="Calibri"/>
              <a:cs typeface="Calibri"/>
              <a:sym typeface="Calibri"/>
            </a:endParaRPr>
          </a:p>
        </p:txBody>
      </p:sp>
      <p:pic>
        <p:nvPicPr>
          <p:cNvPr id="62" name="תמונה 61">
            <a:extLst>
              <a:ext uri="{FF2B5EF4-FFF2-40B4-BE49-F238E27FC236}">
                <a16:creationId xmlns:a16="http://schemas.microsoft.com/office/drawing/2014/main" id="{7B885F5E-6CDB-CE4A-A9E8-0DC993CC7874}"/>
              </a:ext>
            </a:extLst>
          </p:cNvPr>
          <p:cNvPicPr>
            <a:picLocks noChangeAspect="1"/>
          </p:cNvPicPr>
          <p:nvPr/>
        </p:nvPicPr>
        <p:blipFill>
          <a:blip r:embed="rId4">
            <a:biLevel thresh="75000"/>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523492" y="5212726"/>
            <a:ext cx="1108906" cy="1196181"/>
          </a:xfrm>
          <a:prstGeom prst="rect">
            <a:avLst/>
          </a:prstGeom>
        </p:spPr>
      </p:pic>
      <p:sp>
        <p:nvSpPr>
          <p:cNvPr id="63" name="Google Shape;510;p22">
            <a:extLst>
              <a:ext uri="{FF2B5EF4-FFF2-40B4-BE49-F238E27FC236}">
                <a16:creationId xmlns:a16="http://schemas.microsoft.com/office/drawing/2014/main" id="{457F22C6-ACC8-3345-8CBD-857C8083E917}"/>
              </a:ext>
            </a:extLst>
          </p:cNvPr>
          <p:cNvSpPr txBox="1"/>
          <p:nvPr/>
        </p:nvSpPr>
        <p:spPr>
          <a:xfrm>
            <a:off x="1699839" y="2859018"/>
            <a:ext cx="815975" cy="7937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3900"/>
              <a:buFont typeface="PT Sans"/>
              <a:buNone/>
            </a:pPr>
            <a:r>
              <a:rPr lang="en-US" sz="3900" b="0" i="0" u="none" dirty="0">
                <a:solidFill>
                  <a:srgbClr val="C00000"/>
                </a:solidFill>
                <a:latin typeface="PT Sans"/>
                <a:ea typeface="PT Sans"/>
                <a:cs typeface="PT Sans"/>
                <a:sym typeface="PT Sans"/>
              </a:rPr>
              <a:t>1</a:t>
            </a:r>
            <a:endParaRPr dirty="0">
              <a:solidFill>
                <a:srgbClr val="C00000"/>
              </a:solidFill>
            </a:endParaRPr>
          </a:p>
        </p:txBody>
      </p:sp>
      <p:sp>
        <p:nvSpPr>
          <p:cNvPr id="64" name="Google Shape;511;p22">
            <a:extLst>
              <a:ext uri="{FF2B5EF4-FFF2-40B4-BE49-F238E27FC236}">
                <a16:creationId xmlns:a16="http://schemas.microsoft.com/office/drawing/2014/main" id="{17BE1402-9730-C042-95EC-239EF75E6A2F}"/>
              </a:ext>
            </a:extLst>
          </p:cNvPr>
          <p:cNvSpPr txBox="1"/>
          <p:nvPr/>
        </p:nvSpPr>
        <p:spPr>
          <a:xfrm>
            <a:off x="3825256" y="2228920"/>
            <a:ext cx="815975" cy="7937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3900"/>
              <a:buFont typeface="PT Sans"/>
              <a:buNone/>
            </a:pPr>
            <a:r>
              <a:rPr lang="en-US" sz="3900" b="0" i="0" u="none" dirty="0">
                <a:solidFill>
                  <a:srgbClr val="C00000"/>
                </a:solidFill>
                <a:latin typeface="PT Sans"/>
                <a:ea typeface="PT Sans"/>
                <a:cs typeface="PT Sans"/>
                <a:sym typeface="PT Sans"/>
              </a:rPr>
              <a:t>2</a:t>
            </a:r>
            <a:endParaRPr dirty="0">
              <a:solidFill>
                <a:srgbClr val="C00000"/>
              </a:solidFill>
            </a:endParaRPr>
          </a:p>
        </p:txBody>
      </p:sp>
      <p:sp>
        <p:nvSpPr>
          <p:cNvPr id="65" name="Google Shape;512;p22">
            <a:extLst>
              <a:ext uri="{FF2B5EF4-FFF2-40B4-BE49-F238E27FC236}">
                <a16:creationId xmlns:a16="http://schemas.microsoft.com/office/drawing/2014/main" id="{35669BF4-0C6E-CA4B-9B38-C7D524AD37B1}"/>
              </a:ext>
            </a:extLst>
          </p:cNvPr>
          <p:cNvSpPr txBox="1"/>
          <p:nvPr/>
        </p:nvSpPr>
        <p:spPr>
          <a:xfrm>
            <a:off x="6069075" y="1601148"/>
            <a:ext cx="544512" cy="6000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36363"/>
              </a:buClr>
              <a:buSzPts val="3900"/>
              <a:buFont typeface="PT Sans"/>
              <a:buNone/>
            </a:pPr>
            <a:r>
              <a:rPr lang="en-US" sz="3900" b="0" i="0" u="none" dirty="0">
                <a:solidFill>
                  <a:srgbClr val="C00000"/>
                </a:solidFill>
                <a:latin typeface="PT Sans"/>
                <a:ea typeface="PT Sans"/>
                <a:cs typeface="PT Sans"/>
                <a:sym typeface="PT Sans"/>
              </a:rPr>
              <a:t>3</a:t>
            </a:r>
            <a:endParaRPr dirty="0">
              <a:solidFill>
                <a:srgbClr val="C00000"/>
              </a:solidFill>
            </a:endParaRPr>
          </a:p>
        </p:txBody>
      </p:sp>
      <p:sp>
        <p:nvSpPr>
          <p:cNvPr id="66" name="Google Shape;513;p22">
            <a:extLst>
              <a:ext uri="{FF2B5EF4-FFF2-40B4-BE49-F238E27FC236}">
                <a16:creationId xmlns:a16="http://schemas.microsoft.com/office/drawing/2014/main" id="{D3C2A8B1-7D62-A748-A391-389BB2777CCC}"/>
              </a:ext>
            </a:extLst>
          </p:cNvPr>
          <p:cNvSpPr txBox="1"/>
          <p:nvPr/>
        </p:nvSpPr>
        <p:spPr>
          <a:xfrm>
            <a:off x="8281567" y="779923"/>
            <a:ext cx="815975" cy="7937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3900"/>
              <a:buFont typeface="PT Sans"/>
              <a:buNone/>
            </a:pPr>
            <a:r>
              <a:rPr lang="en-US" sz="3900" b="0" i="0" u="none" dirty="0">
                <a:solidFill>
                  <a:srgbClr val="C00000"/>
                </a:solidFill>
                <a:latin typeface="PT Sans"/>
                <a:ea typeface="PT Sans"/>
                <a:cs typeface="PT Sans"/>
                <a:sym typeface="PT Sans"/>
              </a:rPr>
              <a:t>4</a:t>
            </a:r>
            <a:endParaRPr dirty="0">
              <a:solidFill>
                <a:srgbClr val="C00000"/>
              </a:solidFill>
            </a:endParaRPr>
          </a:p>
        </p:txBody>
      </p:sp>
    </p:spTree>
    <p:extLst>
      <p:ext uri="{BB962C8B-B14F-4D97-AF65-F5344CB8AC3E}">
        <p14:creationId xmlns:p14="http://schemas.microsoft.com/office/powerpoint/2010/main" val="397434982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8000">
                                          <p:cBhvr additive="base">
                                            <p:cTn id="7" dur="500" fill="hold"/>
                                            <p:tgtEl>
                                              <p:spTgt spid="58"/>
                                            </p:tgtEl>
                                            <p:attrNameLst>
                                              <p:attrName>ppt_x</p:attrName>
                                            </p:attrNameLst>
                                          </p:cBhvr>
                                          <p:tavLst>
                                            <p:tav tm="0">
                                              <p:val>
                                                <p:strVal val="0-#ppt_w/2"/>
                                              </p:val>
                                            </p:tav>
                                            <p:tav tm="100000">
                                              <p:val>
                                                <p:strVal val="#ppt_x"/>
                                              </p:val>
                                            </p:tav>
                                          </p:tavLst>
                                        </p:anim>
                                        <p:anim calcmode="lin" valueType="num" p14:bounceEnd="8000">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2" presetClass="entr" presetSubtype="1" fill="hold" nodeType="withEffect">
                                      <p:stCondLst>
                                        <p:cond delay="750"/>
                                      </p:stCondLst>
                                      <p:childTnLst>
                                        <p:set>
                                          <p:cBhvr>
                                            <p:cTn id="58" dur="1" fill="hold">
                                              <p:stCondLst>
                                                <p:cond delay="0"/>
                                              </p:stCondLst>
                                            </p:cTn>
                                            <p:tgtEl>
                                              <p:spTgt spid="129"/>
                                            </p:tgtEl>
                                            <p:attrNameLst>
                                              <p:attrName>style.visibility</p:attrName>
                                            </p:attrNameLst>
                                          </p:cBhvr>
                                          <p:to>
                                            <p:strVal val="visible"/>
                                          </p:to>
                                        </p:set>
                                        <p:anim calcmode="lin" valueType="num">
                                          <p:cBhvr additive="base">
                                            <p:cTn id="59" dur="500" fill="hold"/>
                                            <p:tgtEl>
                                              <p:spTgt spid="129"/>
                                            </p:tgtEl>
                                            <p:attrNameLst>
                                              <p:attrName>ppt_x</p:attrName>
                                            </p:attrNameLst>
                                          </p:cBhvr>
                                          <p:tavLst>
                                            <p:tav tm="0">
                                              <p:val>
                                                <p:strVal val="#ppt_x"/>
                                              </p:val>
                                            </p:tav>
                                            <p:tav tm="100000">
                                              <p:val>
                                                <p:strVal val="#ppt_x"/>
                                              </p:val>
                                            </p:tav>
                                          </p:tavLst>
                                        </p:anim>
                                        <p:anim calcmode="lin" valueType="num">
                                          <p:cBhvr additive="base">
                                            <p:cTn id="60" dur="500" fill="hold"/>
                                            <p:tgtEl>
                                              <p:spTgt spid="129"/>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750"/>
                                      </p:stCondLst>
                                      <p:childTnLst>
                                        <p:set>
                                          <p:cBhvr>
                                            <p:cTn id="62" dur="1" fill="hold">
                                              <p:stCondLst>
                                                <p:cond delay="0"/>
                                              </p:stCondLst>
                                            </p:cTn>
                                            <p:tgtEl>
                                              <p:spTgt spid="120"/>
                                            </p:tgtEl>
                                            <p:attrNameLst>
                                              <p:attrName>style.visibility</p:attrName>
                                            </p:attrNameLst>
                                          </p:cBhvr>
                                          <p:to>
                                            <p:strVal val="visible"/>
                                          </p:to>
                                        </p:set>
                                        <p:anim calcmode="lin" valueType="num">
                                          <p:cBhvr additive="base">
                                            <p:cTn id="63" dur="500" fill="hold"/>
                                            <p:tgtEl>
                                              <p:spTgt spid="120"/>
                                            </p:tgtEl>
                                            <p:attrNameLst>
                                              <p:attrName>ppt_x</p:attrName>
                                            </p:attrNameLst>
                                          </p:cBhvr>
                                          <p:tavLst>
                                            <p:tav tm="0">
                                              <p:val>
                                                <p:strVal val="#ppt_x"/>
                                              </p:val>
                                            </p:tav>
                                            <p:tav tm="100000">
                                              <p:val>
                                                <p:strVal val="#ppt_x"/>
                                              </p:val>
                                            </p:tav>
                                          </p:tavLst>
                                        </p:anim>
                                        <p:anim calcmode="lin" valueType="num">
                                          <p:cBhvr additive="base">
                                            <p:cTn id="64" dur="500" fill="hold"/>
                                            <p:tgtEl>
                                              <p:spTgt spid="120"/>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750"/>
                                      </p:stCondLst>
                                      <p:childTnLst>
                                        <p:set>
                                          <p:cBhvr>
                                            <p:cTn id="66" dur="1" fill="hold">
                                              <p:stCondLst>
                                                <p:cond delay="0"/>
                                              </p:stCondLst>
                                            </p:cTn>
                                            <p:tgtEl>
                                              <p:spTgt spid="122"/>
                                            </p:tgtEl>
                                            <p:attrNameLst>
                                              <p:attrName>style.visibility</p:attrName>
                                            </p:attrNameLst>
                                          </p:cBhvr>
                                          <p:to>
                                            <p:strVal val="visible"/>
                                          </p:to>
                                        </p:set>
                                        <p:anim calcmode="lin" valueType="num">
                                          <p:cBhvr additive="base">
                                            <p:cTn id="67" dur="500" fill="hold"/>
                                            <p:tgtEl>
                                              <p:spTgt spid="122"/>
                                            </p:tgtEl>
                                            <p:attrNameLst>
                                              <p:attrName>ppt_x</p:attrName>
                                            </p:attrNameLst>
                                          </p:cBhvr>
                                          <p:tavLst>
                                            <p:tav tm="0">
                                              <p:val>
                                                <p:strVal val="#ppt_x"/>
                                              </p:val>
                                            </p:tav>
                                            <p:tav tm="100000">
                                              <p:val>
                                                <p:strVal val="#ppt_x"/>
                                              </p:val>
                                            </p:tav>
                                          </p:tavLst>
                                        </p:anim>
                                        <p:anim calcmode="lin" valueType="num">
                                          <p:cBhvr additive="base">
                                            <p:cTn id="68" dur="500" fill="hold"/>
                                            <p:tgtEl>
                                              <p:spTgt spid="122"/>
                                            </p:tgtEl>
                                            <p:attrNameLst>
                                              <p:attrName>ppt_y</p:attrName>
                                            </p:attrNameLst>
                                          </p:cBhvr>
                                          <p:tavLst>
                                            <p:tav tm="0">
                                              <p:val>
                                                <p:strVal val="0-#ppt_h/2"/>
                                              </p:val>
                                            </p:tav>
                                            <p:tav tm="100000">
                                              <p:val>
                                                <p:strVal val="#ppt_y"/>
                                              </p:val>
                                            </p:tav>
                                          </p:tavLst>
                                        </p:anim>
                                      </p:childTnLst>
                                    </p:cTn>
                                  </p:par>
                                  <p:par>
                                    <p:cTn id="69" presetID="2" presetClass="entr" presetSubtype="1" fill="hold" nodeType="withEffect">
                                      <p:stCondLst>
                                        <p:cond delay="750"/>
                                      </p:stCondLst>
                                      <p:childTnLst>
                                        <p:set>
                                          <p:cBhvr>
                                            <p:cTn id="70" dur="1" fill="hold">
                                              <p:stCondLst>
                                                <p:cond delay="0"/>
                                              </p:stCondLst>
                                            </p:cTn>
                                            <p:tgtEl>
                                              <p:spTgt spid="130"/>
                                            </p:tgtEl>
                                            <p:attrNameLst>
                                              <p:attrName>style.visibility</p:attrName>
                                            </p:attrNameLst>
                                          </p:cBhvr>
                                          <p:to>
                                            <p:strVal val="visible"/>
                                          </p:to>
                                        </p:set>
                                        <p:anim calcmode="lin" valueType="num">
                                          <p:cBhvr additive="base">
                                            <p:cTn id="71" dur="500" fill="hold"/>
                                            <p:tgtEl>
                                              <p:spTgt spid="130"/>
                                            </p:tgtEl>
                                            <p:attrNameLst>
                                              <p:attrName>ppt_x</p:attrName>
                                            </p:attrNameLst>
                                          </p:cBhvr>
                                          <p:tavLst>
                                            <p:tav tm="0">
                                              <p:val>
                                                <p:strVal val="#ppt_x"/>
                                              </p:val>
                                            </p:tav>
                                            <p:tav tm="100000">
                                              <p:val>
                                                <p:strVal val="#ppt_x"/>
                                              </p:val>
                                            </p:tav>
                                          </p:tavLst>
                                        </p:anim>
                                        <p:anim calcmode="lin" valueType="num">
                                          <p:cBhvr additive="base">
                                            <p:cTn id="72" dur="500" fill="hold"/>
                                            <p:tgtEl>
                                              <p:spTgt spid="13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stCondLst>
                                        <p:cond delay="750"/>
                                      </p:stCondLst>
                                      <p:endCondLst>
                                        <p:cond evt="begin" delay="0">
                                          <p:tn val="73"/>
                                        </p:cond>
                                      </p:endCondLst>
                                      <p:childTnLst>
                                        <p:set>
                                          <p:cBhvr>
                                            <p:cTn id="74" dur="1" fill="hold">
                                              <p:stCondLst>
                                                <p:cond delay="0"/>
                                              </p:stCondLst>
                                            </p:cTn>
                                            <p:tgtEl>
                                              <p:spTgt spid="123"/>
                                            </p:tgtEl>
                                            <p:attrNameLst>
                                              <p:attrName>style.visibility</p:attrName>
                                            </p:attrNameLst>
                                          </p:cBhvr>
                                          <p:to>
                                            <p:strVal val="visible"/>
                                          </p:to>
                                        </p:set>
                                        <p:anim calcmode="lin" valueType="num">
                                          <p:cBhvr additive="base">
                                            <p:cTn id="75" dur="500" fill="hold"/>
                                            <p:tgtEl>
                                              <p:spTgt spid="123"/>
                                            </p:tgtEl>
                                            <p:attrNameLst>
                                              <p:attrName>ppt_x</p:attrName>
                                            </p:attrNameLst>
                                          </p:cBhvr>
                                          <p:tavLst>
                                            <p:tav tm="0">
                                              <p:val>
                                                <p:strVal val="#ppt_x"/>
                                              </p:val>
                                            </p:tav>
                                            <p:tav tm="100000">
                                              <p:val>
                                                <p:strVal val="#ppt_x"/>
                                              </p:val>
                                            </p:tav>
                                          </p:tavLst>
                                        </p:anim>
                                        <p:anim calcmode="lin" valueType="num">
                                          <p:cBhvr additive="base">
                                            <p:cTn id="76" dur="500" fill="hold"/>
                                            <p:tgtEl>
                                              <p:spTgt spid="12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750"/>
                                      </p:stCondLst>
                                      <p:childTnLst>
                                        <p:set>
                                          <p:cBhvr>
                                            <p:cTn id="78" dur="1" fill="hold">
                                              <p:stCondLst>
                                                <p:cond delay="0"/>
                                              </p:stCondLst>
                                            </p:cTn>
                                            <p:tgtEl>
                                              <p:spTgt spid="124"/>
                                            </p:tgtEl>
                                            <p:attrNameLst>
                                              <p:attrName>style.visibility</p:attrName>
                                            </p:attrNameLst>
                                          </p:cBhvr>
                                          <p:to>
                                            <p:strVal val="visible"/>
                                          </p:to>
                                        </p:set>
                                        <p:anim calcmode="lin" valueType="num">
                                          <p:cBhvr additive="base">
                                            <p:cTn id="79" dur="500" fill="hold"/>
                                            <p:tgtEl>
                                              <p:spTgt spid="124"/>
                                            </p:tgtEl>
                                            <p:attrNameLst>
                                              <p:attrName>ppt_x</p:attrName>
                                            </p:attrNameLst>
                                          </p:cBhvr>
                                          <p:tavLst>
                                            <p:tav tm="0">
                                              <p:val>
                                                <p:strVal val="#ppt_x"/>
                                              </p:val>
                                            </p:tav>
                                            <p:tav tm="100000">
                                              <p:val>
                                                <p:strVal val="#ppt_x"/>
                                              </p:val>
                                            </p:tav>
                                          </p:tavLst>
                                        </p:anim>
                                        <p:anim calcmode="lin" valueType="num">
                                          <p:cBhvr additive="base">
                                            <p:cTn id="80" dur="500" fill="hold"/>
                                            <p:tgtEl>
                                              <p:spTgt spid="124"/>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75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500" fill="hold"/>
                                            <p:tgtEl>
                                              <p:spTgt spid="131"/>
                                            </p:tgtEl>
                                            <p:attrNameLst>
                                              <p:attrName>ppt_x</p:attrName>
                                            </p:attrNameLst>
                                          </p:cBhvr>
                                          <p:tavLst>
                                            <p:tav tm="0">
                                              <p:val>
                                                <p:strVal val="#ppt_x"/>
                                              </p:val>
                                            </p:tav>
                                            <p:tav tm="100000">
                                              <p:val>
                                                <p:strVal val="#ppt_x"/>
                                              </p:val>
                                            </p:tav>
                                          </p:tavLst>
                                        </p:anim>
                                        <p:anim calcmode="lin" valueType="num">
                                          <p:cBhvr additive="base">
                                            <p:cTn id="84" dur="500" fill="hold"/>
                                            <p:tgtEl>
                                              <p:spTgt spid="131"/>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750"/>
                                      </p:stCondLst>
                                      <p:childTnLst>
                                        <p:set>
                                          <p:cBhvr>
                                            <p:cTn id="86" dur="1" fill="hold">
                                              <p:stCondLst>
                                                <p:cond delay="0"/>
                                              </p:stCondLst>
                                            </p:cTn>
                                            <p:tgtEl>
                                              <p:spTgt spid="125"/>
                                            </p:tgtEl>
                                            <p:attrNameLst>
                                              <p:attrName>style.visibility</p:attrName>
                                            </p:attrNameLst>
                                          </p:cBhvr>
                                          <p:to>
                                            <p:strVal val="visible"/>
                                          </p:to>
                                        </p:set>
                                        <p:anim calcmode="lin" valueType="num">
                                          <p:cBhvr additive="base">
                                            <p:cTn id="87" dur="500" fill="hold"/>
                                            <p:tgtEl>
                                              <p:spTgt spid="125"/>
                                            </p:tgtEl>
                                            <p:attrNameLst>
                                              <p:attrName>ppt_x</p:attrName>
                                            </p:attrNameLst>
                                          </p:cBhvr>
                                          <p:tavLst>
                                            <p:tav tm="0">
                                              <p:val>
                                                <p:strVal val="#ppt_x"/>
                                              </p:val>
                                            </p:tav>
                                            <p:tav tm="100000">
                                              <p:val>
                                                <p:strVal val="#ppt_x"/>
                                              </p:val>
                                            </p:tav>
                                          </p:tavLst>
                                        </p:anim>
                                        <p:anim calcmode="lin" valueType="num">
                                          <p:cBhvr additive="base">
                                            <p:cTn id="88" dur="500" fill="hold"/>
                                            <p:tgtEl>
                                              <p:spTgt spid="125"/>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750"/>
                                      </p:stCondLst>
                                      <p:childTnLst>
                                        <p:set>
                                          <p:cBhvr>
                                            <p:cTn id="90" dur="1" fill="hold">
                                              <p:stCondLst>
                                                <p:cond delay="0"/>
                                              </p:stCondLst>
                                            </p:cTn>
                                            <p:tgtEl>
                                              <p:spTgt spid="126"/>
                                            </p:tgtEl>
                                            <p:attrNameLst>
                                              <p:attrName>style.visibility</p:attrName>
                                            </p:attrNameLst>
                                          </p:cBhvr>
                                          <p:to>
                                            <p:strVal val="visible"/>
                                          </p:to>
                                        </p:set>
                                        <p:anim calcmode="lin" valueType="num">
                                          <p:cBhvr additive="base">
                                            <p:cTn id="91" dur="500" fill="hold"/>
                                            <p:tgtEl>
                                              <p:spTgt spid="126"/>
                                            </p:tgtEl>
                                            <p:attrNameLst>
                                              <p:attrName>ppt_x</p:attrName>
                                            </p:attrNameLst>
                                          </p:cBhvr>
                                          <p:tavLst>
                                            <p:tav tm="0">
                                              <p:val>
                                                <p:strVal val="#ppt_x"/>
                                              </p:val>
                                            </p:tav>
                                            <p:tav tm="100000">
                                              <p:val>
                                                <p:strVal val="#ppt_x"/>
                                              </p:val>
                                            </p:tav>
                                          </p:tavLst>
                                        </p:anim>
                                        <p:anim calcmode="lin" valueType="num">
                                          <p:cBhvr additive="base">
                                            <p:cTn id="92" dur="500" fill="hold"/>
                                            <p:tgtEl>
                                              <p:spTgt spid="126"/>
                                            </p:tgtEl>
                                            <p:attrNameLst>
                                              <p:attrName>ppt_y</p:attrName>
                                            </p:attrNameLst>
                                          </p:cBhvr>
                                          <p:tavLst>
                                            <p:tav tm="0">
                                              <p:val>
                                                <p:strVal val="0-#ppt_h/2"/>
                                              </p:val>
                                            </p:tav>
                                            <p:tav tm="100000">
                                              <p:val>
                                                <p:strVal val="#ppt_y"/>
                                              </p:val>
                                            </p:tav>
                                          </p:tavLst>
                                        </p:anim>
                                      </p:childTnLst>
                                    </p:cTn>
                                  </p:par>
                                  <p:par>
                                    <p:cTn id="93" presetID="2" presetClass="entr" presetSubtype="1" fill="hold" nodeType="withEffect">
                                      <p:stCondLst>
                                        <p:cond delay="750"/>
                                      </p:stCondLst>
                                      <p:childTnLst>
                                        <p:set>
                                          <p:cBhvr>
                                            <p:cTn id="94" dur="1" fill="hold">
                                              <p:stCondLst>
                                                <p:cond delay="0"/>
                                              </p:stCondLst>
                                            </p:cTn>
                                            <p:tgtEl>
                                              <p:spTgt spid="132"/>
                                            </p:tgtEl>
                                            <p:attrNameLst>
                                              <p:attrName>style.visibility</p:attrName>
                                            </p:attrNameLst>
                                          </p:cBhvr>
                                          <p:to>
                                            <p:strVal val="visible"/>
                                          </p:to>
                                        </p:set>
                                        <p:anim calcmode="lin" valueType="num">
                                          <p:cBhvr additive="base">
                                            <p:cTn id="95" dur="500" fill="hold"/>
                                            <p:tgtEl>
                                              <p:spTgt spid="132"/>
                                            </p:tgtEl>
                                            <p:attrNameLst>
                                              <p:attrName>ppt_x</p:attrName>
                                            </p:attrNameLst>
                                          </p:cBhvr>
                                          <p:tavLst>
                                            <p:tav tm="0">
                                              <p:val>
                                                <p:strVal val="#ppt_x"/>
                                              </p:val>
                                            </p:tav>
                                            <p:tav tm="100000">
                                              <p:val>
                                                <p:strVal val="#ppt_x"/>
                                              </p:val>
                                            </p:tav>
                                          </p:tavLst>
                                        </p:anim>
                                        <p:anim calcmode="lin" valueType="num">
                                          <p:cBhvr additive="base">
                                            <p:cTn id="96" dur="500" fill="hold"/>
                                            <p:tgtEl>
                                              <p:spTgt spid="132"/>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750"/>
                                      </p:stCondLst>
                                      <p:childTnLst>
                                        <p:set>
                                          <p:cBhvr>
                                            <p:cTn id="98" dur="1" fill="hold">
                                              <p:stCondLst>
                                                <p:cond delay="0"/>
                                              </p:stCondLst>
                                            </p:cTn>
                                            <p:tgtEl>
                                              <p:spTgt spid="127"/>
                                            </p:tgtEl>
                                            <p:attrNameLst>
                                              <p:attrName>style.visibility</p:attrName>
                                            </p:attrNameLst>
                                          </p:cBhvr>
                                          <p:to>
                                            <p:strVal val="visible"/>
                                          </p:to>
                                        </p:set>
                                        <p:anim calcmode="lin" valueType="num">
                                          <p:cBhvr additive="base">
                                            <p:cTn id="99" dur="500" fill="hold"/>
                                            <p:tgtEl>
                                              <p:spTgt spid="127"/>
                                            </p:tgtEl>
                                            <p:attrNameLst>
                                              <p:attrName>ppt_x</p:attrName>
                                            </p:attrNameLst>
                                          </p:cBhvr>
                                          <p:tavLst>
                                            <p:tav tm="0">
                                              <p:val>
                                                <p:strVal val="#ppt_x"/>
                                              </p:val>
                                            </p:tav>
                                            <p:tav tm="100000">
                                              <p:val>
                                                <p:strVal val="#ppt_x"/>
                                              </p:val>
                                            </p:tav>
                                          </p:tavLst>
                                        </p:anim>
                                        <p:anim calcmode="lin" valueType="num">
                                          <p:cBhvr additive="base">
                                            <p:cTn id="100" dur="500" fill="hold"/>
                                            <p:tgtEl>
                                              <p:spTgt spid="127"/>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750"/>
                                      </p:stCondLst>
                                      <p:childTnLst>
                                        <p:set>
                                          <p:cBhvr>
                                            <p:cTn id="102" dur="1" fill="hold">
                                              <p:stCondLst>
                                                <p:cond delay="0"/>
                                              </p:stCondLst>
                                            </p:cTn>
                                            <p:tgtEl>
                                              <p:spTgt spid="128"/>
                                            </p:tgtEl>
                                            <p:attrNameLst>
                                              <p:attrName>style.visibility</p:attrName>
                                            </p:attrNameLst>
                                          </p:cBhvr>
                                          <p:to>
                                            <p:strVal val="visible"/>
                                          </p:to>
                                        </p:set>
                                        <p:anim calcmode="lin" valueType="num">
                                          <p:cBhvr additive="base">
                                            <p:cTn id="103" dur="500" fill="hold"/>
                                            <p:tgtEl>
                                              <p:spTgt spid="128"/>
                                            </p:tgtEl>
                                            <p:attrNameLst>
                                              <p:attrName>ppt_x</p:attrName>
                                            </p:attrNameLst>
                                          </p:cBhvr>
                                          <p:tavLst>
                                            <p:tav tm="0">
                                              <p:val>
                                                <p:strVal val="#ppt_x"/>
                                              </p:val>
                                            </p:tav>
                                            <p:tav tm="100000">
                                              <p:val>
                                                <p:strVal val="#ppt_x"/>
                                              </p:val>
                                            </p:tav>
                                          </p:tavLst>
                                        </p:anim>
                                        <p:anim calcmode="lin" valueType="num">
                                          <p:cBhvr additive="base">
                                            <p:cTn id="104" dur="500" fill="hold"/>
                                            <p:tgtEl>
                                              <p:spTgt spid="128"/>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75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500" fill="hold"/>
                                            <p:tgtEl>
                                              <p:spTgt spid="57"/>
                                            </p:tgtEl>
                                            <p:attrNameLst>
                                              <p:attrName>ppt_x</p:attrName>
                                            </p:attrNameLst>
                                          </p:cBhvr>
                                          <p:tavLst>
                                            <p:tav tm="0">
                                              <p:val>
                                                <p:strVal val="#ppt_x"/>
                                              </p:val>
                                            </p:tav>
                                            <p:tav tm="100000">
                                              <p:val>
                                                <p:strVal val="#ppt_x"/>
                                              </p:val>
                                            </p:tav>
                                          </p:tavLst>
                                        </p:anim>
                                        <p:anim calcmode="lin" valueType="num">
                                          <p:cBhvr additive="base">
                                            <p:cTn id="108" dur="50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36" grpId="0" animBg="1"/>
          <p:bldP spid="37" grpId="0" animBg="1"/>
          <p:bldP spid="38" grpId="0" animBg="1"/>
          <p:bldP spid="39" grpId="0" animBg="1"/>
          <p:bldP spid="40" grpId="0" animBg="1"/>
          <p:bldP spid="41" grpId="0" animBg="1"/>
          <p:bldP spid="120" grpId="0"/>
          <p:bldP spid="122" grpId="0"/>
          <p:bldP spid="123" grpId="0"/>
          <p:bldP spid="124" grpId="0"/>
          <p:bldP spid="125" grpId="0"/>
          <p:bldP spid="126" grpId="0"/>
          <p:bldP spid="127" grpId="0"/>
          <p:bldP spid="128" grpId="0"/>
          <p:bldP spid="58"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2" presetClass="entr" presetSubtype="1" fill="hold" nodeType="withEffect">
                                      <p:stCondLst>
                                        <p:cond delay="750"/>
                                      </p:stCondLst>
                                      <p:childTnLst>
                                        <p:set>
                                          <p:cBhvr>
                                            <p:cTn id="58" dur="1" fill="hold">
                                              <p:stCondLst>
                                                <p:cond delay="0"/>
                                              </p:stCondLst>
                                            </p:cTn>
                                            <p:tgtEl>
                                              <p:spTgt spid="129"/>
                                            </p:tgtEl>
                                            <p:attrNameLst>
                                              <p:attrName>style.visibility</p:attrName>
                                            </p:attrNameLst>
                                          </p:cBhvr>
                                          <p:to>
                                            <p:strVal val="visible"/>
                                          </p:to>
                                        </p:set>
                                        <p:anim calcmode="lin" valueType="num">
                                          <p:cBhvr additive="base">
                                            <p:cTn id="59" dur="500" fill="hold"/>
                                            <p:tgtEl>
                                              <p:spTgt spid="129"/>
                                            </p:tgtEl>
                                            <p:attrNameLst>
                                              <p:attrName>ppt_x</p:attrName>
                                            </p:attrNameLst>
                                          </p:cBhvr>
                                          <p:tavLst>
                                            <p:tav tm="0">
                                              <p:val>
                                                <p:strVal val="#ppt_x"/>
                                              </p:val>
                                            </p:tav>
                                            <p:tav tm="100000">
                                              <p:val>
                                                <p:strVal val="#ppt_x"/>
                                              </p:val>
                                            </p:tav>
                                          </p:tavLst>
                                        </p:anim>
                                        <p:anim calcmode="lin" valueType="num">
                                          <p:cBhvr additive="base">
                                            <p:cTn id="60" dur="500" fill="hold"/>
                                            <p:tgtEl>
                                              <p:spTgt spid="129"/>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750"/>
                                      </p:stCondLst>
                                      <p:childTnLst>
                                        <p:set>
                                          <p:cBhvr>
                                            <p:cTn id="62" dur="1" fill="hold">
                                              <p:stCondLst>
                                                <p:cond delay="0"/>
                                              </p:stCondLst>
                                            </p:cTn>
                                            <p:tgtEl>
                                              <p:spTgt spid="120"/>
                                            </p:tgtEl>
                                            <p:attrNameLst>
                                              <p:attrName>style.visibility</p:attrName>
                                            </p:attrNameLst>
                                          </p:cBhvr>
                                          <p:to>
                                            <p:strVal val="visible"/>
                                          </p:to>
                                        </p:set>
                                        <p:anim calcmode="lin" valueType="num">
                                          <p:cBhvr additive="base">
                                            <p:cTn id="63" dur="500" fill="hold"/>
                                            <p:tgtEl>
                                              <p:spTgt spid="120"/>
                                            </p:tgtEl>
                                            <p:attrNameLst>
                                              <p:attrName>ppt_x</p:attrName>
                                            </p:attrNameLst>
                                          </p:cBhvr>
                                          <p:tavLst>
                                            <p:tav tm="0">
                                              <p:val>
                                                <p:strVal val="#ppt_x"/>
                                              </p:val>
                                            </p:tav>
                                            <p:tav tm="100000">
                                              <p:val>
                                                <p:strVal val="#ppt_x"/>
                                              </p:val>
                                            </p:tav>
                                          </p:tavLst>
                                        </p:anim>
                                        <p:anim calcmode="lin" valueType="num">
                                          <p:cBhvr additive="base">
                                            <p:cTn id="64" dur="500" fill="hold"/>
                                            <p:tgtEl>
                                              <p:spTgt spid="120"/>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750"/>
                                      </p:stCondLst>
                                      <p:childTnLst>
                                        <p:set>
                                          <p:cBhvr>
                                            <p:cTn id="66" dur="1" fill="hold">
                                              <p:stCondLst>
                                                <p:cond delay="0"/>
                                              </p:stCondLst>
                                            </p:cTn>
                                            <p:tgtEl>
                                              <p:spTgt spid="122"/>
                                            </p:tgtEl>
                                            <p:attrNameLst>
                                              <p:attrName>style.visibility</p:attrName>
                                            </p:attrNameLst>
                                          </p:cBhvr>
                                          <p:to>
                                            <p:strVal val="visible"/>
                                          </p:to>
                                        </p:set>
                                        <p:anim calcmode="lin" valueType="num">
                                          <p:cBhvr additive="base">
                                            <p:cTn id="67" dur="500" fill="hold"/>
                                            <p:tgtEl>
                                              <p:spTgt spid="122"/>
                                            </p:tgtEl>
                                            <p:attrNameLst>
                                              <p:attrName>ppt_x</p:attrName>
                                            </p:attrNameLst>
                                          </p:cBhvr>
                                          <p:tavLst>
                                            <p:tav tm="0">
                                              <p:val>
                                                <p:strVal val="#ppt_x"/>
                                              </p:val>
                                            </p:tav>
                                            <p:tav tm="100000">
                                              <p:val>
                                                <p:strVal val="#ppt_x"/>
                                              </p:val>
                                            </p:tav>
                                          </p:tavLst>
                                        </p:anim>
                                        <p:anim calcmode="lin" valueType="num">
                                          <p:cBhvr additive="base">
                                            <p:cTn id="68" dur="500" fill="hold"/>
                                            <p:tgtEl>
                                              <p:spTgt spid="122"/>
                                            </p:tgtEl>
                                            <p:attrNameLst>
                                              <p:attrName>ppt_y</p:attrName>
                                            </p:attrNameLst>
                                          </p:cBhvr>
                                          <p:tavLst>
                                            <p:tav tm="0">
                                              <p:val>
                                                <p:strVal val="0-#ppt_h/2"/>
                                              </p:val>
                                            </p:tav>
                                            <p:tav tm="100000">
                                              <p:val>
                                                <p:strVal val="#ppt_y"/>
                                              </p:val>
                                            </p:tav>
                                          </p:tavLst>
                                        </p:anim>
                                      </p:childTnLst>
                                    </p:cTn>
                                  </p:par>
                                  <p:par>
                                    <p:cTn id="69" presetID="2" presetClass="entr" presetSubtype="1" fill="hold" nodeType="withEffect">
                                      <p:stCondLst>
                                        <p:cond delay="750"/>
                                      </p:stCondLst>
                                      <p:childTnLst>
                                        <p:set>
                                          <p:cBhvr>
                                            <p:cTn id="70" dur="1" fill="hold">
                                              <p:stCondLst>
                                                <p:cond delay="0"/>
                                              </p:stCondLst>
                                            </p:cTn>
                                            <p:tgtEl>
                                              <p:spTgt spid="130"/>
                                            </p:tgtEl>
                                            <p:attrNameLst>
                                              <p:attrName>style.visibility</p:attrName>
                                            </p:attrNameLst>
                                          </p:cBhvr>
                                          <p:to>
                                            <p:strVal val="visible"/>
                                          </p:to>
                                        </p:set>
                                        <p:anim calcmode="lin" valueType="num">
                                          <p:cBhvr additive="base">
                                            <p:cTn id="71" dur="500" fill="hold"/>
                                            <p:tgtEl>
                                              <p:spTgt spid="130"/>
                                            </p:tgtEl>
                                            <p:attrNameLst>
                                              <p:attrName>ppt_x</p:attrName>
                                            </p:attrNameLst>
                                          </p:cBhvr>
                                          <p:tavLst>
                                            <p:tav tm="0">
                                              <p:val>
                                                <p:strVal val="#ppt_x"/>
                                              </p:val>
                                            </p:tav>
                                            <p:tav tm="100000">
                                              <p:val>
                                                <p:strVal val="#ppt_x"/>
                                              </p:val>
                                            </p:tav>
                                          </p:tavLst>
                                        </p:anim>
                                        <p:anim calcmode="lin" valueType="num">
                                          <p:cBhvr additive="base">
                                            <p:cTn id="72" dur="500" fill="hold"/>
                                            <p:tgtEl>
                                              <p:spTgt spid="13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stCondLst>
                                        <p:cond delay="750"/>
                                      </p:stCondLst>
                                      <p:endCondLst>
                                        <p:cond evt="begin" delay="0">
                                          <p:tn val="73"/>
                                        </p:cond>
                                      </p:endCondLst>
                                      <p:childTnLst>
                                        <p:set>
                                          <p:cBhvr>
                                            <p:cTn id="74" dur="1" fill="hold">
                                              <p:stCondLst>
                                                <p:cond delay="0"/>
                                              </p:stCondLst>
                                            </p:cTn>
                                            <p:tgtEl>
                                              <p:spTgt spid="123"/>
                                            </p:tgtEl>
                                            <p:attrNameLst>
                                              <p:attrName>style.visibility</p:attrName>
                                            </p:attrNameLst>
                                          </p:cBhvr>
                                          <p:to>
                                            <p:strVal val="visible"/>
                                          </p:to>
                                        </p:set>
                                        <p:anim calcmode="lin" valueType="num">
                                          <p:cBhvr additive="base">
                                            <p:cTn id="75" dur="500" fill="hold"/>
                                            <p:tgtEl>
                                              <p:spTgt spid="123"/>
                                            </p:tgtEl>
                                            <p:attrNameLst>
                                              <p:attrName>ppt_x</p:attrName>
                                            </p:attrNameLst>
                                          </p:cBhvr>
                                          <p:tavLst>
                                            <p:tav tm="0">
                                              <p:val>
                                                <p:strVal val="#ppt_x"/>
                                              </p:val>
                                            </p:tav>
                                            <p:tav tm="100000">
                                              <p:val>
                                                <p:strVal val="#ppt_x"/>
                                              </p:val>
                                            </p:tav>
                                          </p:tavLst>
                                        </p:anim>
                                        <p:anim calcmode="lin" valueType="num">
                                          <p:cBhvr additive="base">
                                            <p:cTn id="76" dur="500" fill="hold"/>
                                            <p:tgtEl>
                                              <p:spTgt spid="12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750"/>
                                      </p:stCondLst>
                                      <p:childTnLst>
                                        <p:set>
                                          <p:cBhvr>
                                            <p:cTn id="78" dur="1" fill="hold">
                                              <p:stCondLst>
                                                <p:cond delay="0"/>
                                              </p:stCondLst>
                                            </p:cTn>
                                            <p:tgtEl>
                                              <p:spTgt spid="124"/>
                                            </p:tgtEl>
                                            <p:attrNameLst>
                                              <p:attrName>style.visibility</p:attrName>
                                            </p:attrNameLst>
                                          </p:cBhvr>
                                          <p:to>
                                            <p:strVal val="visible"/>
                                          </p:to>
                                        </p:set>
                                        <p:anim calcmode="lin" valueType="num">
                                          <p:cBhvr additive="base">
                                            <p:cTn id="79" dur="500" fill="hold"/>
                                            <p:tgtEl>
                                              <p:spTgt spid="124"/>
                                            </p:tgtEl>
                                            <p:attrNameLst>
                                              <p:attrName>ppt_x</p:attrName>
                                            </p:attrNameLst>
                                          </p:cBhvr>
                                          <p:tavLst>
                                            <p:tav tm="0">
                                              <p:val>
                                                <p:strVal val="#ppt_x"/>
                                              </p:val>
                                            </p:tav>
                                            <p:tav tm="100000">
                                              <p:val>
                                                <p:strVal val="#ppt_x"/>
                                              </p:val>
                                            </p:tav>
                                          </p:tavLst>
                                        </p:anim>
                                        <p:anim calcmode="lin" valueType="num">
                                          <p:cBhvr additive="base">
                                            <p:cTn id="80" dur="500" fill="hold"/>
                                            <p:tgtEl>
                                              <p:spTgt spid="124"/>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75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500" fill="hold"/>
                                            <p:tgtEl>
                                              <p:spTgt spid="131"/>
                                            </p:tgtEl>
                                            <p:attrNameLst>
                                              <p:attrName>ppt_x</p:attrName>
                                            </p:attrNameLst>
                                          </p:cBhvr>
                                          <p:tavLst>
                                            <p:tav tm="0">
                                              <p:val>
                                                <p:strVal val="#ppt_x"/>
                                              </p:val>
                                            </p:tav>
                                            <p:tav tm="100000">
                                              <p:val>
                                                <p:strVal val="#ppt_x"/>
                                              </p:val>
                                            </p:tav>
                                          </p:tavLst>
                                        </p:anim>
                                        <p:anim calcmode="lin" valueType="num">
                                          <p:cBhvr additive="base">
                                            <p:cTn id="84" dur="500" fill="hold"/>
                                            <p:tgtEl>
                                              <p:spTgt spid="131"/>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750"/>
                                      </p:stCondLst>
                                      <p:childTnLst>
                                        <p:set>
                                          <p:cBhvr>
                                            <p:cTn id="86" dur="1" fill="hold">
                                              <p:stCondLst>
                                                <p:cond delay="0"/>
                                              </p:stCondLst>
                                            </p:cTn>
                                            <p:tgtEl>
                                              <p:spTgt spid="125"/>
                                            </p:tgtEl>
                                            <p:attrNameLst>
                                              <p:attrName>style.visibility</p:attrName>
                                            </p:attrNameLst>
                                          </p:cBhvr>
                                          <p:to>
                                            <p:strVal val="visible"/>
                                          </p:to>
                                        </p:set>
                                        <p:anim calcmode="lin" valueType="num">
                                          <p:cBhvr additive="base">
                                            <p:cTn id="87" dur="500" fill="hold"/>
                                            <p:tgtEl>
                                              <p:spTgt spid="125"/>
                                            </p:tgtEl>
                                            <p:attrNameLst>
                                              <p:attrName>ppt_x</p:attrName>
                                            </p:attrNameLst>
                                          </p:cBhvr>
                                          <p:tavLst>
                                            <p:tav tm="0">
                                              <p:val>
                                                <p:strVal val="#ppt_x"/>
                                              </p:val>
                                            </p:tav>
                                            <p:tav tm="100000">
                                              <p:val>
                                                <p:strVal val="#ppt_x"/>
                                              </p:val>
                                            </p:tav>
                                          </p:tavLst>
                                        </p:anim>
                                        <p:anim calcmode="lin" valueType="num">
                                          <p:cBhvr additive="base">
                                            <p:cTn id="88" dur="500" fill="hold"/>
                                            <p:tgtEl>
                                              <p:spTgt spid="125"/>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750"/>
                                      </p:stCondLst>
                                      <p:childTnLst>
                                        <p:set>
                                          <p:cBhvr>
                                            <p:cTn id="90" dur="1" fill="hold">
                                              <p:stCondLst>
                                                <p:cond delay="0"/>
                                              </p:stCondLst>
                                            </p:cTn>
                                            <p:tgtEl>
                                              <p:spTgt spid="126"/>
                                            </p:tgtEl>
                                            <p:attrNameLst>
                                              <p:attrName>style.visibility</p:attrName>
                                            </p:attrNameLst>
                                          </p:cBhvr>
                                          <p:to>
                                            <p:strVal val="visible"/>
                                          </p:to>
                                        </p:set>
                                        <p:anim calcmode="lin" valueType="num">
                                          <p:cBhvr additive="base">
                                            <p:cTn id="91" dur="500" fill="hold"/>
                                            <p:tgtEl>
                                              <p:spTgt spid="126"/>
                                            </p:tgtEl>
                                            <p:attrNameLst>
                                              <p:attrName>ppt_x</p:attrName>
                                            </p:attrNameLst>
                                          </p:cBhvr>
                                          <p:tavLst>
                                            <p:tav tm="0">
                                              <p:val>
                                                <p:strVal val="#ppt_x"/>
                                              </p:val>
                                            </p:tav>
                                            <p:tav tm="100000">
                                              <p:val>
                                                <p:strVal val="#ppt_x"/>
                                              </p:val>
                                            </p:tav>
                                          </p:tavLst>
                                        </p:anim>
                                        <p:anim calcmode="lin" valueType="num">
                                          <p:cBhvr additive="base">
                                            <p:cTn id="92" dur="500" fill="hold"/>
                                            <p:tgtEl>
                                              <p:spTgt spid="126"/>
                                            </p:tgtEl>
                                            <p:attrNameLst>
                                              <p:attrName>ppt_y</p:attrName>
                                            </p:attrNameLst>
                                          </p:cBhvr>
                                          <p:tavLst>
                                            <p:tav tm="0">
                                              <p:val>
                                                <p:strVal val="0-#ppt_h/2"/>
                                              </p:val>
                                            </p:tav>
                                            <p:tav tm="100000">
                                              <p:val>
                                                <p:strVal val="#ppt_y"/>
                                              </p:val>
                                            </p:tav>
                                          </p:tavLst>
                                        </p:anim>
                                      </p:childTnLst>
                                    </p:cTn>
                                  </p:par>
                                  <p:par>
                                    <p:cTn id="93" presetID="2" presetClass="entr" presetSubtype="1" fill="hold" nodeType="withEffect">
                                      <p:stCondLst>
                                        <p:cond delay="750"/>
                                      </p:stCondLst>
                                      <p:childTnLst>
                                        <p:set>
                                          <p:cBhvr>
                                            <p:cTn id="94" dur="1" fill="hold">
                                              <p:stCondLst>
                                                <p:cond delay="0"/>
                                              </p:stCondLst>
                                            </p:cTn>
                                            <p:tgtEl>
                                              <p:spTgt spid="132"/>
                                            </p:tgtEl>
                                            <p:attrNameLst>
                                              <p:attrName>style.visibility</p:attrName>
                                            </p:attrNameLst>
                                          </p:cBhvr>
                                          <p:to>
                                            <p:strVal val="visible"/>
                                          </p:to>
                                        </p:set>
                                        <p:anim calcmode="lin" valueType="num">
                                          <p:cBhvr additive="base">
                                            <p:cTn id="95" dur="500" fill="hold"/>
                                            <p:tgtEl>
                                              <p:spTgt spid="132"/>
                                            </p:tgtEl>
                                            <p:attrNameLst>
                                              <p:attrName>ppt_x</p:attrName>
                                            </p:attrNameLst>
                                          </p:cBhvr>
                                          <p:tavLst>
                                            <p:tav tm="0">
                                              <p:val>
                                                <p:strVal val="#ppt_x"/>
                                              </p:val>
                                            </p:tav>
                                            <p:tav tm="100000">
                                              <p:val>
                                                <p:strVal val="#ppt_x"/>
                                              </p:val>
                                            </p:tav>
                                          </p:tavLst>
                                        </p:anim>
                                        <p:anim calcmode="lin" valueType="num">
                                          <p:cBhvr additive="base">
                                            <p:cTn id="96" dur="500" fill="hold"/>
                                            <p:tgtEl>
                                              <p:spTgt spid="132"/>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750"/>
                                      </p:stCondLst>
                                      <p:childTnLst>
                                        <p:set>
                                          <p:cBhvr>
                                            <p:cTn id="98" dur="1" fill="hold">
                                              <p:stCondLst>
                                                <p:cond delay="0"/>
                                              </p:stCondLst>
                                            </p:cTn>
                                            <p:tgtEl>
                                              <p:spTgt spid="127"/>
                                            </p:tgtEl>
                                            <p:attrNameLst>
                                              <p:attrName>style.visibility</p:attrName>
                                            </p:attrNameLst>
                                          </p:cBhvr>
                                          <p:to>
                                            <p:strVal val="visible"/>
                                          </p:to>
                                        </p:set>
                                        <p:anim calcmode="lin" valueType="num">
                                          <p:cBhvr additive="base">
                                            <p:cTn id="99" dur="500" fill="hold"/>
                                            <p:tgtEl>
                                              <p:spTgt spid="127"/>
                                            </p:tgtEl>
                                            <p:attrNameLst>
                                              <p:attrName>ppt_x</p:attrName>
                                            </p:attrNameLst>
                                          </p:cBhvr>
                                          <p:tavLst>
                                            <p:tav tm="0">
                                              <p:val>
                                                <p:strVal val="#ppt_x"/>
                                              </p:val>
                                            </p:tav>
                                            <p:tav tm="100000">
                                              <p:val>
                                                <p:strVal val="#ppt_x"/>
                                              </p:val>
                                            </p:tav>
                                          </p:tavLst>
                                        </p:anim>
                                        <p:anim calcmode="lin" valueType="num">
                                          <p:cBhvr additive="base">
                                            <p:cTn id="100" dur="500" fill="hold"/>
                                            <p:tgtEl>
                                              <p:spTgt spid="127"/>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750"/>
                                      </p:stCondLst>
                                      <p:childTnLst>
                                        <p:set>
                                          <p:cBhvr>
                                            <p:cTn id="102" dur="1" fill="hold">
                                              <p:stCondLst>
                                                <p:cond delay="0"/>
                                              </p:stCondLst>
                                            </p:cTn>
                                            <p:tgtEl>
                                              <p:spTgt spid="128"/>
                                            </p:tgtEl>
                                            <p:attrNameLst>
                                              <p:attrName>style.visibility</p:attrName>
                                            </p:attrNameLst>
                                          </p:cBhvr>
                                          <p:to>
                                            <p:strVal val="visible"/>
                                          </p:to>
                                        </p:set>
                                        <p:anim calcmode="lin" valueType="num">
                                          <p:cBhvr additive="base">
                                            <p:cTn id="103" dur="500" fill="hold"/>
                                            <p:tgtEl>
                                              <p:spTgt spid="128"/>
                                            </p:tgtEl>
                                            <p:attrNameLst>
                                              <p:attrName>ppt_x</p:attrName>
                                            </p:attrNameLst>
                                          </p:cBhvr>
                                          <p:tavLst>
                                            <p:tav tm="0">
                                              <p:val>
                                                <p:strVal val="#ppt_x"/>
                                              </p:val>
                                            </p:tav>
                                            <p:tav tm="100000">
                                              <p:val>
                                                <p:strVal val="#ppt_x"/>
                                              </p:val>
                                            </p:tav>
                                          </p:tavLst>
                                        </p:anim>
                                        <p:anim calcmode="lin" valueType="num">
                                          <p:cBhvr additive="base">
                                            <p:cTn id="104" dur="500" fill="hold"/>
                                            <p:tgtEl>
                                              <p:spTgt spid="128"/>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75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500" fill="hold"/>
                                            <p:tgtEl>
                                              <p:spTgt spid="57"/>
                                            </p:tgtEl>
                                            <p:attrNameLst>
                                              <p:attrName>ppt_x</p:attrName>
                                            </p:attrNameLst>
                                          </p:cBhvr>
                                          <p:tavLst>
                                            <p:tav tm="0">
                                              <p:val>
                                                <p:strVal val="#ppt_x"/>
                                              </p:val>
                                            </p:tav>
                                            <p:tav tm="100000">
                                              <p:val>
                                                <p:strVal val="#ppt_x"/>
                                              </p:val>
                                            </p:tav>
                                          </p:tavLst>
                                        </p:anim>
                                        <p:anim calcmode="lin" valueType="num">
                                          <p:cBhvr additive="base">
                                            <p:cTn id="108" dur="50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36" grpId="0" animBg="1"/>
          <p:bldP spid="37" grpId="0" animBg="1"/>
          <p:bldP spid="38" grpId="0" animBg="1"/>
          <p:bldP spid="39" grpId="0" animBg="1"/>
          <p:bldP spid="40" grpId="0" animBg="1"/>
          <p:bldP spid="41" grpId="0" animBg="1"/>
          <p:bldP spid="120" grpId="0"/>
          <p:bldP spid="122" grpId="0"/>
          <p:bldP spid="123" grpId="0"/>
          <p:bldP spid="124" grpId="0"/>
          <p:bldP spid="125" grpId="0"/>
          <p:bldP spid="126" grpId="0"/>
          <p:bldP spid="127" grpId="0"/>
          <p:bldP spid="128" grpId="0"/>
          <p:bldP spid="58" grpId="0"/>
          <p:bldP spid="5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90C080-1777-DD40-9B46-240ACBE5743A}"/>
              </a:ext>
            </a:extLst>
          </p:cNvPr>
          <p:cNvSpPr>
            <a:spLocks noGrp="1"/>
          </p:cNvSpPr>
          <p:nvPr>
            <p:ph type="title"/>
          </p:nvPr>
        </p:nvSpPr>
        <p:spPr/>
        <p:txBody>
          <a:bodyPr/>
          <a:lstStyle/>
          <a:p>
            <a:r>
              <a:rPr lang="he-IL" dirty="0"/>
              <a:t>עכשיו נעבור לטקסט</a:t>
            </a:r>
          </a:p>
        </p:txBody>
      </p:sp>
      <p:sp>
        <p:nvSpPr>
          <p:cNvPr id="3" name="מציין מיקום תוכן 2">
            <a:extLst>
              <a:ext uri="{FF2B5EF4-FFF2-40B4-BE49-F238E27FC236}">
                <a16:creationId xmlns:a16="http://schemas.microsoft.com/office/drawing/2014/main" id="{6CC9595A-FF51-7146-887A-8757136B8F48}"/>
              </a:ext>
            </a:extLst>
          </p:cNvPr>
          <p:cNvSpPr>
            <a:spLocks noGrp="1"/>
          </p:cNvSpPr>
          <p:nvPr>
            <p:ph idx="1"/>
          </p:nvPr>
        </p:nvSpPr>
        <p:spPr/>
        <p:txBody>
          <a:bodyPr>
            <a:normAutofit lnSpcReduction="10000"/>
          </a:bodyPr>
          <a:lstStyle/>
          <a:p>
            <a:r>
              <a:rPr lang="he-IL" dirty="0"/>
              <a:t>שם הטקסט: ״</a:t>
            </a:r>
            <a:r>
              <a:rPr lang="he-IL" b="1" dirty="0"/>
              <a:t> </a:t>
            </a:r>
            <a:r>
              <a:rPr lang="he-IL" dirty="0"/>
              <a:t>למה חתולים אוהבים להיכנס לקופסאות?״</a:t>
            </a:r>
          </a:p>
          <a:p>
            <a:r>
              <a:rPr lang="he-IL" dirty="0"/>
              <a:t>הכותבים:      מט״ח (2023)</a:t>
            </a:r>
          </a:p>
          <a:p>
            <a:endParaRPr lang="he-IL" dirty="0"/>
          </a:p>
          <a:p>
            <a:r>
              <a:rPr lang="he-IL" dirty="0"/>
              <a:t>המשימה:     </a:t>
            </a:r>
          </a:p>
          <a:p>
            <a:r>
              <a:rPr lang="he-IL" dirty="0"/>
              <a:t>לקראת יום החתול הבין-לאומי התבקשתם לכתוב סיכום המציג את הסיבות </a:t>
            </a:r>
          </a:p>
          <a:p>
            <a:r>
              <a:rPr lang="he-IL" dirty="0"/>
              <a:t>לנטייתם של חתולים להיכנס לקופסאות. </a:t>
            </a:r>
          </a:p>
          <a:p>
            <a:r>
              <a:rPr lang="he-IL" dirty="0"/>
              <a:t>כתבו את הסיכום על סמך הטקסט שקראתם. </a:t>
            </a:r>
          </a:p>
          <a:p>
            <a:r>
              <a:rPr lang="he-IL" dirty="0"/>
              <a:t>כתבו בהיקף של 100–150 מילים.</a:t>
            </a:r>
            <a:endParaRPr lang="en-US" dirty="0"/>
          </a:p>
          <a:p>
            <a:r>
              <a:rPr lang="he-IL" dirty="0"/>
              <a:t>.</a:t>
            </a:r>
          </a:p>
        </p:txBody>
      </p:sp>
    </p:spTree>
    <p:extLst>
      <p:ext uri="{BB962C8B-B14F-4D97-AF65-F5344CB8AC3E}">
        <p14:creationId xmlns:p14="http://schemas.microsoft.com/office/powerpoint/2010/main" val="422670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21C2F5-4999-A84A-890F-3C70EC62C2AB}"/>
              </a:ext>
            </a:extLst>
          </p:cNvPr>
          <p:cNvSpPr>
            <a:spLocks noGrp="1"/>
          </p:cNvSpPr>
          <p:nvPr>
            <p:ph type="title"/>
          </p:nvPr>
        </p:nvSpPr>
        <p:spPr/>
        <p:txBody>
          <a:bodyPr/>
          <a:lstStyle/>
          <a:p>
            <a:r>
              <a:rPr lang="he-IL" dirty="0"/>
              <a:t>נכין טבלת הכנה לסיכום</a:t>
            </a:r>
          </a:p>
        </p:txBody>
      </p:sp>
      <p:sp>
        <p:nvSpPr>
          <p:cNvPr id="3" name="מציין מיקום תוכן 2">
            <a:extLst>
              <a:ext uri="{FF2B5EF4-FFF2-40B4-BE49-F238E27FC236}">
                <a16:creationId xmlns:a16="http://schemas.microsoft.com/office/drawing/2014/main" id="{3ABE7765-B448-F047-A7D8-737A3A2EAE30}"/>
              </a:ext>
            </a:extLst>
          </p:cNvPr>
          <p:cNvSpPr>
            <a:spLocks noGrp="1"/>
          </p:cNvSpPr>
          <p:nvPr>
            <p:ph idx="1"/>
          </p:nvPr>
        </p:nvSpPr>
        <p:spPr/>
        <p:txBody>
          <a:bodyPr/>
          <a:lstStyle/>
          <a:p>
            <a:pPr algn="ctr"/>
            <a:endParaRPr lang="he-IL" dirty="0"/>
          </a:p>
          <a:p>
            <a:endParaRPr lang="he-IL" dirty="0"/>
          </a:p>
        </p:txBody>
      </p:sp>
      <p:graphicFrame>
        <p:nvGraphicFramePr>
          <p:cNvPr id="4" name="טבלה 3">
            <a:extLst>
              <a:ext uri="{FF2B5EF4-FFF2-40B4-BE49-F238E27FC236}">
                <a16:creationId xmlns:a16="http://schemas.microsoft.com/office/drawing/2014/main" id="{FE7E2D94-52C8-D948-A3BD-36868EAF7478}"/>
              </a:ext>
            </a:extLst>
          </p:cNvPr>
          <p:cNvGraphicFramePr>
            <a:graphicFrameLocks noGrp="1"/>
          </p:cNvGraphicFramePr>
          <p:nvPr>
            <p:extLst>
              <p:ext uri="{D42A27DB-BD31-4B8C-83A1-F6EECF244321}">
                <p14:modId xmlns:p14="http://schemas.microsoft.com/office/powerpoint/2010/main" val="3768256414"/>
              </p:ext>
            </p:extLst>
          </p:nvPr>
        </p:nvGraphicFramePr>
        <p:xfrm>
          <a:off x="2536091" y="1690688"/>
          <a:ext cx="8530493" cy="2333577"/>
        </p:xfrm>
        <a:graphic>
          <a:graphicData uri="http://schemas.openxmlformats.org/drawingml/2006/table">
            <a:tbl>
              <a:tblPr rtl="1" firstRow="1" bandRow="1">
                <a:tableStyleId>{5940675A-B579-460E-94D1-54222C63F5DA}</a:tableStyleId>
              </a:tblPr>
              <a:tblGrid>
                <a:gridCol w="2924155">
                  <a:extLst>
                    <a:ext uri="{9D8B030D-6E8A-4147-A177-3AD203B41FA5}">
                      <a16:colId xmlns:a16="http://schemas.microsoft.com/office/drawing/2014/main" val="4240366615"/>
                    </a:ext>
                  </a:extLst>
                </a:gridCol>
                <a:gridCol w="5606338">
                  <a:extLst>
                    <a:ext uri="{9D8B030D-6E8A-4147-A177-3AD203B41FA5}">
                      <a16:colId xmlns:a16="http://schemas.microsoft.com/office/drawing/2014/main" val="3010803005"/>
                    </a:ext>
                  </a:extLst>
                </a:gridCol>
              </a:tblGrid>
              <a:tr h="56449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תבחין לפי המשימה</a:t>
                      </a:r>
                    </a:p>
                    <a:p>
                      <a:pPr rtl="1"/>
                      <a:endParaRPr lang="he-IL" b="1" dirty="0"/>
                    </a:p>
                  </a:txBody>
                  <a:tcPr/>
                </a:tc>
                <a:tc>
                  <a:txBody>
                    <a:bodyPr/>
                    <a:lstStyle/>
                    <a:p>
                      <a:pPr rtl="1"/>
                      <a:r>
                        <a:rPr lang="he-IL" b="1" dirty="0"/>
                        <a:t>מט״ח (2023)</a:t>
                      </a:r>
                    </a:p>
                  </a:txBody>
                  <a:tcPr/>
                </a:tc>
                <a:extLst>
                  <a:ext uri="{0D108BD9-81ED-4DB2-BD59-A6C34878D82A}">
                    <a16:rowId xmlns:a16="http://schemas.microsoft.com/office/drawing/2014/main" val="2598117053"/>
                  </a:ext>
                </a:extLst>
              </a:tr>
              <a:tr h="1693497">
                <a:tc>
                  <a:txBody>
                    <a:bodyPr/>
                    <a:lstStyle/>
                    <a:p>
                      <a:pPr rtl="1"/>
                      <a:r>
                        <a:rPr lang="he-IL" sz="1800" kern="1200" dirty="0">
                          <a:solidFill>
                            <a:schemeClr val="tx1"/>
                          </a:solidFill>
                          <a:effectLst/>
                          <a:latin typeface="+mn-lt"/>
                          <a:ea typeface="+mn-ea"/>
                          <a:cs typeface="+mn-cs"/>
                        </a:rPr>
                        <a:t>הסיבות לנטייתם של חתולים להיכנס לקופסאות</a:t>
                      </a:r>
                      <a:r>
                        <a:rPr lang="en-US" dirty="0">
                          <a:effectLst/>
                        </a:rPr>
                        <a:t> </a:t>
                      </a:r>
                      <a:endParaRPr lang="he-IL" dirty="0"/>
                    </a:p>
                  </a:txBody>
                  <a:tcPr/>
                </a:tc>
                <a:tc>
                  <a:txBody>
                    <a:bodyPr/>
                    <a:lstStyle/>
                    <a:p>
                      <a:pPr rtl="1"/>
                      <a:endParaRPr lang="he-IL" dirty="0"/>
                    </a:p>
                  </a:txBody>
                  <a:tcPr/>
                </a:tc>
                <a:extLst>
                  <a:ext uri="{0D108BD9-81ED-4DB2-BD59-A6C34878D82A}">
                    <a16:rowId xmlns:a16="http://schemas.microsoft.com/office/drawing/2014/main" val="1193518205"/>
                  </a:ext>
                </a:extLst>
              </a:tr>
            </a:tbl>
          </a:graphicData>
        </a:graphic>
      </p:graphicFrame>
      <p:graphicFrame>
        <p:nvGraphicFramePr>
          <p:cNvPr id="6" name="טבלה 5">
            <a:extLst>
              <a:ext uri="{FF2B5EF4-FFF2-40B4-BE49-F238E27FC236}">
                <a16:creationId xmlns:a16="http://schemas.microsoft.com/office/drawing/2014/main" id="{335748AC-BA69-E24D-B01E-4B4B0E78019C}"/>
              </a:ext>
            </a:extLst>
          </p:cNvPr>
          <p:cNvGraphicFramePr>
            <a:graphicFrameLocks noGrp="1"/>
          </p:cNvGraphicFramePr>
          <p:nvPr>
            <p:extLst>
              <p:ext uri="{D42A27DB-BD31-4B8C-83A1-F6EECF244321}">
                <p14:modId xmlns:p14="http://schemas.microsoft.com/office/powerpoint/2010/main" val="125476981"/>
              </p:ext>
            </p:extLst>
          </p:nvPr>
        </p:nvGraphicFramePr>
        <p:xfrm>
          <a:off x="2418861" y="1690688"/>
          <a:ext cx="8647723" cy="2898076"/>
        </p:xfrm>
        <a:graphic>
          <a:graphicData uri="http://schemas.openxmlformats.org/drawingml/2006/table">
            <a:tbl>
              <a:tblPr rtl="1" firstRow="1" bandRow="1">
                <a:tableStyleId>{5940675A-B579-460E-94D1-54222C63F5DA}</a:tableStyleId>
              </a:tblPr>
              <a:tblGrid>
                <a:gridCol w="2207600">
                  <a:extLst>
                    <a:ext uri="{9D8B030D-6E8A-4147-A177-3AD203B41FA5}">
                      <a16:colId xmlns:a16="http://schemas.microsoft.com/office/drawing/2014/main" val="4240366615"/>
                    </a:ext>
                  </a:extLst>
                </a:gridCol>
                <a:gridCol w="2207600">
                  <a:extLst>
                    <a:ext uri="{9D8B030D-6E8A-4147-A177-3AD203B41FA5}">
                      <a16:colId xmlns:a16="http://schemas.microsoft.com/office/drawing/2014/main" val="2990023966"/>
                    </a:ext>
                  </a:extLst>
                </a:gridCol>
                <a:gridCol w="4232523">
                  <a:extLst>
                    <a:ext uri="{9D8B030D-6E8A-4147-A177-3AD203B41FA5}">
                      <a16:colId xmlns:a16="http://schemas.microsoft.com/office/drawing/2014/main" val="3010803005"/>
                    </a:ext>
                  </a:extLst>
                </a:gridCol>
              </a:tblGrid>
              <a:tr h="56449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תבחין לפי המשימה</a:t>
                      </a:r>
                    </a:p>
                    <a:p>
                      <a:pPr rtl="1"/>
                      <a:endParaRPr lang="he-IL" b="1" dirty="0"/>
                    </a:p>
                  </a:txBody>
                  <a:tcPr/>
                </a:tc>
                <a:tc>
                  <a:txBody>
                    <a:bodyPr/>
                    <a:lstStyle/>
                    <a:p>
                      <a:pPr rtl="1"/>
                      <a:r>
                        <a:rPr lang="he-IL" b="1" dirty="0"/>
                        <a:t>תבחין לפי המשימה</a:t>
                      </a:r>
                    </a:p>
                  </a:txBody>
                  <a:tcPr/>
                </a:tc>
                <a:tc>
                  <a:txBody>
                    <a:bodyPr/>
                    <a:lstStyle/>
                    <a:p>
                      <a:pPr rtl="1"/>
                      <a:r>
                        <a:rPr lang="he-IL" b="1" dirty="0"/>
                        <a:t>מט״ח (2023)</a:t>
                      </a:r>
                    </a:p>
                  </a:txBody>
                  <a:tcPr/>
                </a:tc>
                <a:extLst>
                  <a:ext uri="{0D108BD9-81ED-4DB2-BD59-A6C34878D82A}">
                    <a16:rowId xmlns:a16="http://schemas.microsoft.com/office/drawing/2014/main" val="2598117053"/>
                  </a:ext>
                </a:extLst>
              </a:tr>
              <a:tr h="564499">
                <a:tc rowSpan="3">
                  <a:txBody>
                    <a:bodyPr/>
                    <a:lstStyle/>
                    <a:p>
                      <a:pPr rtl="1"/>
                      <a:r>
                        <a:rPr lang="he-IL" sz="1800" kern="1200" dirty="0">
                          <a:solidFill>
                            <a:schemeClr val="tx1"/>
                          </a:solidFill>
                          <a:effectLst/>
                          <a:latin typeface="+mn-lt"/>
                          <a:ea typeface="+mn-ea"/>
                          <a:cs typeface="+mn-cs"/>
                        </a:rPr>
                        <a:t>הסיבות לנטייתם של חתולים להיכנס לקופסאות</a:t>
                      </a:r>
                      <a:r>
                        <a:rPr lang="en-US" dirty="0">
                          <a:effectLst/>
                        </a:rPr>
                        <a:t> </a:t>
                      </a:r>
                      <a:endParaRPr lang="he-IL" dirty="0"/>
                    </a:p>
                  </a:txBody>
                  <a:tcPr/>
                </a:tc>
                <a:tc>
                  <a:txBody>
                    <a:bodyPr/>
                    <a:lstStyle/>
                    <a:p>
                      <a:pPr rtl="1"/>
                      <a:r>
                        <a:rPr lang="he-IL" dirty="0"/>
                        <a:t>סיבה ראשונה</a:t>
                      </a:r>
                    </a:p>
                  </a:txBody>
                  <a:tcPr/>
                </a:tc>
                <a:tc>
                  <a:txBody>
                    <a:bodyPr/>
                    <a:lstStyle/>
                    <a:p>
                      <a:pPr rtl="1"/>
                      <a:endParaRPr lang="he-IL"/>
                    </a:p>
                  </a:txBody>
                  <a:tcPr/>
                </a:tc>
                <a:extLst>
                  <a:ext uri="{0D108BD9-81ED-4DB2-BD59-A6C34878D82A}">
                    <a16:rowId xmlns:a16="http://schemas.microsoft.com/office/drawing/2014/main" val="1193518205"/>
                  </a:ext>
                </a:extLst>
              </a:tr>
              <a:tr h="564499">
                <a:tc vMerge="1">
                  <a:txBody>
                    <a:bodyPr/>
                    <a:lstStyle/>
                    <a:p>
                      <a:pPr rtl="1"/>
                      <a:endParaRPr lang="he-IL" dirty="0"/>
                    </a:p>
                  </a:txBody>
                  <a:tcPr/>
                </a:tc>
                <a:tc>
                  <a:txBody>
                    <a:bodyPr/>
                    <a:lstStyle/>
                    <a:p>
                      <a:pPr rtl="1"/>
                      <a:r>
                        <a:rPr lang="he-IL" dirty="0"/>
                        <a:t>סיבה שניה</a:t>
                      </a:r>
                    </a:p>
                  </a:txBody>
                  <a:tcPr/>
                </a:tc>
                <a:tc>
                  <a:txBody>
                    <a:bodyPr/>
                    <a:lstStyle/>
                    <a:p>
                      <a:pPr rtl="1"/>
                      <a:endParaRPr lang="he-IL" dirty="0"/>
                    </a:p>
                  </a:txBody>
                  <a:tcPr/>
                </a:tc>
                <a:extLst>
                  <a:ext uri="{0D108BD9-81ED-4DB2-BD59-A6C34878D82A}">
                    <a16:rowId xmlns:a16="http://schemas.microsoft.com/office/drawing/2014/main" val="670767408"/>
                  </a:ext>
                </a:extLst>
              </a:tr>
              <a:tr h="564499">
                <a:tc vMerge="1">
                  <a:txBody>
                    <a:bodyPr/>
                    <a:lstStyle/>
                    <a:p>
                      <a:pPr rtl="1"/>
                      <a:endParaRPr lang="he-IL" dirty="0"/>
                    </a:p>
                  </a:txBody>
                  <a:tcPr/>
                </a:tc>
                <a:tc>
                  <a:txBody>
                    <a:bodyPr/>
                    <a:lstStyle/>
                    <a:p>
                      <a:pPr rtl="1"/>
                      <a:r>
                        <a:rPr lang="he-IL" dirty="0"/>
                        <a:t>סיבה שלישית</a:t>
                      </a:r>
                    </a:p>
                  </a:txBody>
                  <a:tcPr/>
                </a:tc>
                <a:tc>
                  <a:txBody>
                    <a:bodyPr/>
                    <a:lstStyle/>
                    <a:p>
                      <a:pPr rtl="1"/>
                      <a:endParaRPr lang="he-IL" dirty="0"/>
                    </a:p>
                  </a:txBody>
                  <a:tcPr/>
                </a:tc>
                <a:extLst>
                  <a:ext uri="{0D108BD9-81ED-4DB2-BD59-A6C34878D82A}">
                    <a16:rowId xmlns:a16="http://schemas.microsoft.com/office/drawing/2014/main" val="577628487"/>
                  </a:ext>
                </a:extLst>
              </a:tr>
              <a:tr h="564499">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1638222013"/>
                  </a:ext>
                </a:extLst>
              </a:tr>
            </a:tbl>
          </a:graphicData>
        </a:graphic>
      </p:graphicFrame>
    </p:spTree>
    <p:extLst>
      <p:ext uri="{BB962C8B-B14F-4D97-AF65-F5344CB8AC3E}">
        <p14:creationId xmlns:p14="http://schemas.microsoft.com/office/powerpoint/2010/main" val="78561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96F5EE0-1308-0041-8FB9-DFC57AAEEF47}"/>
              </a:ext>
            </a:extLst>
          </p:cNvPr>
          <p:cNvSpPr>
            <a:spLocks noGrp="1"/>
          </p:cNvSpPr>
          <p:nvPr>
            <p:ph idx="1"/>
          </p:nvPr>
        </p:nvSpPr>
        <p:spPr/>
        <p:txBody>
          <a:bodyPr/>
          <a:lstStyle/>
          <a:p>
            <a:r>
              <a:rPr lang="he-IL" dirty="0"/>
              <a:t>שאלנה שאלות </a:t>
            </a:r>
          </a:p>
          <a:p>
            <a:r>
              <a:rPr lang="he-IL" dirty="0"/>
              <a:t>שהתשובות שלהן </a:t>
            </a:r>
          </a:p>
          <a:p>
            <a:r>
              <a:rPr lang="he-IL" dirty="0"/>
              <a:t>נמצאות בפסקה</a:t>
            </a:r>
          </a:p>
          <a:p>
            <a:endParaRPr lang="he-IL" dirty="0"/>
          </a:p>
        </p:txBody>
      </p:sp>
      <p:graphicFrame>
        <p:nvGraphicFramePr>
          <p:cNvPr id="2" name="טבלה 1">
            <a:extLst>
              <a:ext uri="{FF2B5EF4-FFF2-40B4-BE49-F238E27FC236}">
                <a16:creationId xmlns:a16="http://schemas.microsoft.com/office/drawing/2014/main" id="{ADD813B5-98FC-254F-8A93-4144D52EF11C}"/>
              </a:ext>
            </a:extLst>
          </p:cNvPr>
          <p:cNvGraphicFramePr>
            <a:graphicFrameLocks noGrp="1"/>
          </p:cNvGraphicFramePr>
          <p:nvPr>
            <p:extLst>
              <p:ext uri="{D42A27DB-BD31-4B8C-83A1-F6EECF244321}">
                <p14:modId xmlns:p14="http://schemas.microsoft.com/office/powerpoint/2010/main" val="2465004290"/>
              </p:ext>
            </p:extLst>
          </p:nvPr>
        </p:nvGraphicFramePr>
        <p:xfrm>
          <a:off x="306438" y="182880"/>
          <a:ext cx="8128000" cy="6675120"/>
        </p:xfrm>
        <a:graphic>
          <a:graphicData uri="http://schemas.openxmlformats.org/drawingml/2006/table">
            <a:tbl>
              <a:tblPr rtl="1" firstRow="1" bandRow="1">
                <a:tableStyleId>{2D5ABB26-0587-4C30-8999-92F81FD0307C}</a:tableStyleId>
              </a:tblPr>
              <a:tblGrid>
                <a:gridCol w="8128000">
                  <a:extLst>
                    <a:ext uri="{9D8B030D-6E8A-4147-A177-3AD203B41FA5}">
                      <a16:colId xmlns:a16="http://schemas.microsoft.com/office/drawing/2014/main" val="2339402205"/>
                    </a:ext>
                  </a:extLst>
                </a:gridCol>
              </a:tblGrid>
              <a:tr h="370840">
                <a:tc>
                  <a:txBody>
                    <a:bodyPr/>
                    <a:lstStyle/>
                    <a:p>
                      <a:pPr rtl="1"/>
                      <a:r>
                        <a:rPr lang="he-IL" sz="1800" b="1" kern="1200" dirty="0">
                          <a:solidFill>
                            <a:schemeClr val="tx1"/>
                          </a:solidFill>
                          <a:effectLst/>
                          <a:latin typeface="+mn-lt"/>
                          <a:ea typeface="+mn-ea"/>
                          <a:cs typeface="+mn-cs"/>
                        </a:rPr>
                        <a:t>למה חתולים אוהבים להיכנס לקופסאות?</a:t>
                      </a:r>
                      <a:endParaRPr lang="en-US" sz="1800" kern="1200" dirty="0">
                        <a:solidFill>
                          <a:schemeClr val="tx1"/>
                        </a:solidFill>
                        <a:effectLst/>
                        <a:latin typeface="+mn-lt"/>
                        <a:ea typeface="+mn-ea"/>
                        <a:cs typeface="+mn-cs"/>
                      </a:endParaRPr>
                    </a:p>
                    <a:p>
                      <a:pPr rtl="1"/>
                      <a:r>
                        <a:rPr lang="en-US" sz="1800" kern="1200" dirty="0">
                          <a:solidFill>
                            <a:schemeClr val="tx1"/>
                          </a:solidFill>
                          <a:effectLst/>
                          <a:latin typeface="+mn-lt"/>
                          <a:ea typeface="+mn-ea"/>
                          <a:cs typeface="+mn-cs"/>
                        </a:rPr>
                        <a:t> </a:t>
                      </a:r>
                    </a:p>
                    <a:p>
                      <a:pPr rtl="1"/>
                      <a:r>
                        <a:rPr lang="he-IL" sz="1800" kern="1200" dirty="0">
                          <a:solidFill>
                            <a:schemeClr val="tx1"/>
                          </a:solidFill>
                          <a:effectLst/>
                          <a:latin typeface="+mn-lt"/>
                          <a:ea typeface="+mn-ea"/>
                          <a:cs typeface="+mn-cs"/>
                        </a:rPr>
                        <a:t>כל מי שגידל אי פעם חתול יודע שליצורים </a:t>
                      </a:r>
                      <a:r>
                        <a:rPr lang="he-IL" sz="1800" kern="1200" dirty="0" err="1">
                          <a:solidFill>
                            <a:schemeClr val="tx1"/>
                          </a:solidFill>
                          <a:effectLst/>
                          <a:latin typeface="+mn-lt"/>
                          <a:ea typeface="+mn-ea"/>
                          <a:cs typeface="+mn-cs"/>
                        </a:rPr>
                        <a:t>הפרוותיים</a:t>
                      </a:r>
                      <a:r>
                        <a:rPr lang="he-IL" sz="1800" kern="1200" dirty="0">
                          <a:solidFill>
                            <a:schemeClr val="tx1"/>
                          </a:solidFill>
                          <a:effectLst/>
                          <a:latin typeface="+mn-lt"/>
                          <a:ea typeface="+mn-ea"/>
                          <a:cs typeface="+mn-cs"/>
                        </a:rPr>
                        <a:t> האלה יש משיכה למקומות קטנים וסגורים, וכל קופסה קטנה בבית יכולה להפוך למקום המועדף. זו יכולה להיות קופסת נעליים או כל קופסת אחסון אחרת, העיקר שיהיה קטן, צפוף וצר. בהשראת התכונה הנפוצה הזאת נוצר הביטוי </a:t>
                      </a:r>
                      <a:r>
                        <a:rPr lang="en-US" sz="1800" kern="1200" dirty="0">
                          <a:solidFill>
                            <a:schemeClr val="tx1"/>
                          </a:solidFill>
                          <a:effectLst/>
                          <a:latin typeface="+mn-lt"/>
                          <a:ea typeface="+mn-ea"/>
                          <a:cs typeface="+mn-cs"/>
                        </a:rPr>
                        <a:t>If I Fits I Sits</a:t>
                      </a:r>
                      <a:r>
                        <a:rPr lang="he-IL" sz="1800" kern="1200" dirty="0">
                          <a:solidFill>
                            <a:schemeClr val="tx1"/>
                          </a:solidFill>
                          <a:effectLst/>
                          <a:latin typeface="+mn-lt"/>
                          <a:ea typeface="+mn-ea"/>
                          <a:cs typeface="+mn-cs"/>
                        </a:rPr>
                        <a:t> ("אם אני מתאים – אני יושב בפנים") – ביטוי שגור באינטרנט שמלווה תמונות של חתולים שיושבים בתוך חפצים קטנים או משונים מאוד. אז למה החתולים עושים את זה?</a:t>
                      </a:r>
                      <a:endParaRPr lang="en-US" sz="1800" kern="1200" dirty="0">
                        <a:solidFill>
                          <a:schemeClr val="tx1"/>
                        </a:solidFill>
                        <a:effectLst/>
                        <a:latin typeface="+mn-lt"/>
                        <a:ea typeface="+mn-ea"/>
                        <a:cs typeface="+mn-cs"/>
                      </a:endParaRPr>
                    </a:p>
                    <a:p>
                      <a:pPr rtl="1"/>
                      <a:r>
                        <a:rPr lang="he-IL" sz="1800" kern="1200" dirty="0">
                          <a:solidFill>
                            <a:schemeClr val="tx1"/>
                          </a:solidFill>
                          <a:effectLst/>
                          <a:latin typeface="+mn-lt"/>
                          <a:ea typeface="+mn-ea"/>
                          <a:cs typeface="+mn-cs"/>
                        </a:rPr>
                        <a:t>ראשית, חתולים בדרך כלל אוהבים להתכרבל כדי לשמור על חום גופם, ולכן נמצא אותם פעמים רבות בין כריות, בתוך הארון או צמודים אלינו. חום גוף תקין של חתולים נע בין 38 ל-39 מעלות, ובאופן טבעי הם ינסו לשמור על חום גופם כשקר בחורף או כשאנחנו מקררים את החדר בקיץ. אז כשמגיעה הביתה קופסה חדשה, זו הזדמנות טובה מבחינתם לגוון את מקום </a:t>
                      </a:r>
                      <a:r>
                        <a:rPr lang="he-IL" sz="1800" kern="1200" dirty="0" err="1">
                          <a:solidFill>
                            <a:schemeClr val="tx1"/>
                          </a:solidFill>
                          <a:effectLst/>
                          <a:latin typeface="+mn-lt"/>
                          <a:ea typeface="+mn-ea"/>
                          <a:cs typeface="+mn-cs"/>
                        </a:rPr>
                        <a:t>הכרבול</a:t>
                      </a:r>
                      <a:r>
                        <a:rPr lang="he-IL" sz="1800" kern="1200" dirty="0">
                          <a:solidFill>
                            <a:schemeClr val="tx1"/>
                          </a:solidFill>
                          <a:effectLst/>
                          <a:latin typeface="+mn-lt"/>
                          <a:ea typeface="+mn-ea"/>
                          <a:cs typeface="+mn-cs"/>
                        </a:rPr>
                        <a:t>.</a:t>
                      </a:r>
                      <a:endParaRPr lang="en-US" sz="1800" kern="1200" dirty="0">
                        <a:solidFill>
                          <a:schemeClr val="tx1"/>
                        </a:solidFill>
                        <a:effectLst/>
                        <a:latin typeface="+mn-lt"/>
                        <a:ea typeface="+mn-ea"/>
                        <a:cs typeface="+mn-cs"/>
                      </a:endParaRPr>
                    </a:p>
                    <a:p>
                      <a:pPr rtl="1"/>
                      <a:r>
                        <a:rPr lang="he-IL" sz="1800" kern="1200" dirty="0">
                          <a:solidFill>
                            <a:schemeClr val="tx1"/>
                          </a:solidFill>
                          <a:effectLst/>
                          <a:latin typeface="+mn-lt"/>
                          <a:ea typeface="+mn-ea"/>
                          <a:cs typeface="+mn-cs"/>
                        </a:rPr>
                        <a:t>כמו כן מחקר שנערך ב-2014 מצא שקופסאות קטנות מפחיתות לחץ נפשי וחרדה אצל חתולים, שהם יצורים </a:t>
                      </a:r>
                      <a:r>
                        <a:rPr lang="he-IL" sz="1800" kern="1200" dirty="0" err="1">
                          <a:solidFill>
                            <a:schemeClr val="tx1"/>
                          </a:solidFill>
                          <a:effectLst/>
                          <a:latin typeface="+mn-lt"/>
                          <a:ea typeface="+mn-ea"/>
                          <a:cs typeface="+mn-cs"/>
                        </a:rPr>
                        <a:t>חרדתיים</a:t>
                      </a:r>
                      <a:r>
                        <a:rPr lang="he-IL" sz="1800" kern="1200" dirty="0">
                          <a:solidFill>
                            <a:schemeClr val="tx1"/>
                          </a:solidFill>
                          <a:effectLst/>
                          <a:latin typeface="+mn-lt"/>
                          <a:ea typeface="+mn-ea"/>
                          <a:cs typeface="+mn-cs"/>
                        </a:rPr>
                        <a:t> מטבעם. הקופסה הקטנה עוזרת להם להגדיר את הטריטוריה שלהם בביטחון, ובדרך זו להפחית את החרדה שהם חשים. לכן אם מחליטים לאמץ חתול חדש, כדאי לפזר בבית כמה קופסאות כדי לאפשר לחתול להסתתר ולהרגיש מוגן במקום החדש.</a:t>
                      </a:r>
                      <a:endParaRPr lang="en-US" sz="1800" kern="1200" dirty="0">
                        <a:solidFill>
                          <a:schemeClr val="tx1"/>
                        </a:solidFill>
                        <a:effectLst/>
                        <a:latin typeface="+mn-lt"/>
                        <a:ea typeface="+mn-ea"/>
                        <a:cs typeface="+mn-cs"/>
                      </a:endParaRPr>
                    </a:p>
                    <a:p>
                      <a:pPr rtl="1"/>
                      <a:r>
                        <a:rPr lang="he-IL" sz="1800" kern="1200" dirty="0">
                          <a:solidFill>
                            <a:schemeClr val="tx1"/>
                          </a:solidFill>
                          <a:effectLst/>
                          <a:latin typeface="+mn-lt"/>
                          <a:ea typeface="+mn-ea"/>
                          <a:cs typeface="+mn-cs"/>
                        </a:rPr>
                        <a:t>סיבה נוספת לחיבה המיוחדת של חתולים לקופסאות היא שהן מספקות את חוש הציד שלהם. מבחינה גנטית חתולים הם ציידים וטורפים, והקופסה משמשת להם מקום מסתור שאפשר לתצפת ממנו על הסביבה ולבדוק אם מגיע משהו חדש שאפשר "לצוד". אומנם חתול שחי בבית אינו זקוק לציד כדי לשרוד, אך הוא בהחלט צריך מדי פעם להוציא </a:t>
                      </a:r>
                      <a:r>
                        <a:rPr lang="he-IL" sz="1800" kern="1200" dirty="0" err="1">
                          <a:solidFill>
                            <a:schemeClr val="tx1"/>
                          </a:solidFill>
                          <a:effectLst/>
                          <a:latin typeface="+mn-lt"/>
                          <a:ea typeface="+mn-ea"/>
                          <a:cs typeface="+mn-cs"/>
                        </a:rPr>
                        <a:t>אנרגייה</a:t>
                      </a:r>
                      <a:r>
                        <a:rPr lang="he-IL" sz="1800" kern="1200" dirty="0">
                          <a:solidFill>
                            <a:schemeClr val="tx1"/>
                          </a:solidFill>
                          <a:effectLst/>
                          <a:latin typeface="+mn-lt"/>
                          <a:ea typeface="+mn-ea"/>
                          <a:cs typeface="+mn-cs"/>
                        </a:rPr>
                        <a:t> ולממש את היֵצֶר החייתי שלו במשחקי ציד.</a:t>
                      </a:r>
                      <a:endParaRPr lang="en-US" sz="1800" kern="1200" dirty="0">
                        <a:solidFill>
                          <a:schemeClr val="tx1"/>
                        </a:solidFill>
                        <a:effectLst/>
                        <a:latin typeface="+mn-lt"/>
                        <a:ea typeface="+mn-ea"/>
                        <a:cs typeface="+mn-cs"/>
                      </a:endParaRPr>
                    </a:p>
                    <a:p>
                      <a:pPr rtl="1"/>
                      <a:endParaRPr lang="he-IL" dirty="0"/>
                    </a:p>
                  </a:txBody>
                  <a:tcPr/>
                </a:tc>
                <a:extLst>
                  <a:ext uri="{0D108BD9-81ED-4DB2-BD59-A6C34878D82A}">
                    <a16:rowId xmlns:a16="http://schemas.microsoft.com/office/drawing/2014/main" val="476207955"/>
                  </a:ext>
                </a:extLst>
              </a:tr>
            </a:tbl>
          </a:graphicData>
        </a:graphic>
      </p:graphicFrame>
    </p:spTree>
    <p:extLst>
      <p:ext uri="{BB962C8B-B14F-4D97-AF65-F5344CB8AC3E}">
        <p14:creationId xmlns:p14="http://schemas.microsoft.com/office/powerpoint/2010/main" val="2826131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קבוצה 17">
            <a:extLst>
              <a:ext uri="{FF2B5EF4-FFF2-40B4-BE49-F238E27FC236}">
                <a16:creationId xmlns:a16="http://schemas.microsoft.com/office/drawing/2014/main" id="{CF68C849-F541-C142-923D-5309857B8A2F}"/>
              </a:ext>
            </a:extLst>
          </p:cNvPr>
          <p:cNvGrpSpPr/>
          <p:nvPr/>
        </p:nvGrpSpPr>
        <p:grpSpPr>
          <a:xfrm>
            <a:off x="8324496" y="690940"/>
            <a:ext cx="3668188" cy="5216782"/>
            <a:chOff x="7117043" y="661901"/>
            <a:chExt cx="3668188" cy="5216782"/>
          </a:xfrm>
        </p:grpSpPr>
        <p:sp>
          <p:nvSpPr>
            <p:cNvPr id="6" name="TextBox 5">
              <a:extLst>
                <a:ext uri="{FF2B5EF4-FFF2-40B4-BE49-F238E27FC236}">
                  <a16:creationId xmlns:a16="http://schemas.microsoft.com/office/drawing/2014/main" id="{F99BB33D-667A-644C-A408-F54AD6CB6E4B}"/>
                </a:ext>
              </a:extLst>
            </p:cNvPr>
            <p:cNvSpPr txBox="1"/>
            <p:nvPr/>
          </p:nvSpPr>
          <p:spPr>
            <a:xfrm>
              <a:off x="8276492" y="820615"/>
              <a:ext cx="2508739" cy="646331"/>
            </a:xfrm>
            <a:prstGeom prst="rect">
              <a:avLst/>
            </a:prstGeom>
            <a:noFill/>
            <a:ln>
              <a:solidFill>
                <a:schemeClr val="accent1"/>
              </a:solidFill>
            </a:ln>
          </p:spPr>
          <p:txBody>
            <a:bodyPr wrap="square" rtlCol="1">
              <a:spAutoFit/>
            </a:bodyPr>
            <a:lstStyle/>
            <a:p>
              <a:r>
                <a:rPr lang="he-IL" dirty="0"/>
                <a:t>שאלה על הפסקה:</a:t>
              </a:r>
            </a:p>
            <a:p>
              <a:endParaRPr lang="he-IL" dirty="0"/>
            </a:p>
          </p:txBody>
        </p:sp>
        <p:sp>
          <p:nvSpPr>
            <p:cNvPr id="7" name="TextBox 6">
              <a:extLst>
                <a:ext uri="{FF2B5EF4-FFF2-40B4-BE49-F238E27FC236}">
                  <a16:creationId xmlns:a16="http://schemas.microsoft.com/office/drawing/2014/main" id="{3366A7C2-0039-8745-9801-1A895572458F}"/>
                </a:ext>
              </a:extLst>
            </p:cNvPr>
            <p:cNvSpPr txBox="1"/>
            <p:nvPr/>
          </p:nvSpPr>
          <p:spPr>
            <a:xfrm>
              <a:off x="8276490" y="2623961"/>
              <a:ext cx="2508739" cy="646331"/>
            </a:xfrm>
            <a:prstGeom prst="rect">
              <a:avLst/>
            </a:prstGeom>
            <a:noFill/>
            <a:ln>
              <a:solidFill>
                <a:schemeClr val="accent1"/>
              </a:solidFill>
            </a:ln>
          </p:spPr>
          <p:txBody>
            <a:bodyPr wrap="square" rtlCol="1">
              <a:spAutoFit/>
            </a:bodyPr>
            <a:lstStyle/>
            <a:p>
              <a:r>
                <a:rPr lang="he-IL" dirty="0"/>
                <a:t>שאלה על הפסקה:</a:t>
              </a:r>
            </a:p>
            <a:p>
              <a:endParaRPr lang="he-IL" dirty="0"/>
            </a:p>
          </p:txBody>
        </p:sp>
        <p:sp>
          <p:nvSpPr>
            <p:cNvPr id="8" name="TextBox 7">
              <a:extLst>
                <a:ext uri="{FF2B5EF4-FFF2-40B4-BE49-F238E27FC236}">
                  <a16:creationId xmlns:a16="http://schemas.microsoft.com/office/drawing/2014/main" id="{E32921DA-41EB-C143-9CCC-3CA774205877}"/>
                </a:ext>
              </a:extLst>
            </p:cNvPr>
            <p:cNvSpPr txBox="1"/>
            <p:nvPr/>
          </p:nvSpPr>
          <p:spPr>
            <a:xfrm>
              <a:off x="8276490" y="3870358"/>
              <a:ext cx="2508739" cy="646331"/>
            </a:xfrm>
            <a:prstGeom prst="rect">
              <a:avLst/>
            </a:prstGeom>
            <a:noFill/>
            <a:ln>
              <a:solidFill>
                <a:schemeClr val="accent1"/>
              </a:solidFill>
            </a:ln>
          </p:spPr>
          <p:txBody>
            <a:bodyPr wrap="square" rtlCol="1">
              <a:spAutoFit/>
            </a:bodyPr>
            <a:lstStyle/>
            <a:p>
              <a:r>
                <a:rPr lang="he-IL" dirty="0"/>
                <a:t>שאלה על הפסקה:</a:t>
              </a:r>
            </a:p>
            <a:p>
              <a:endParaRPr lang="he-IL" dirty="0"/>
            </a:p>
          </p:txBody>
        </p:sp>
        <p:sp>
          <p:nvSpPr>
            <p:cNvPr id="9" name="TextBox 8">
              <a:extLst>
                <a:ext uri="{FF2B5EF4-FFF2-40B4-BE49-F238E27FC236}">
                  <a16:creationId xmlns:a16="http://schemas.microsoft.com/office/drawing/2014/main" id="{90199A32-7835-514E-8335-0933F9E2D83A}"/>
                </a:ext>
              </a:extLst>
            </p:cNvPr>
            <p:cNvSpPr txBox="1"/>
            <p:nvPr/>
          </p:nvSpPr>
          <p:spPr>
            <a:xfrm>
              <a:off x="8276490" y="5232352"/>
              <a:ext cx="2508739" cy="646331"/>
            </a:xfrm>
            <a:prstGeom prst="rect">
              <a:avLst/>
            </a:prstGeom>
            <a:noFill/>
            <a:ln>
              <a:solidFill>
                <a:schemeClr val="accent1"/>
              </a:solidFill>
            </a:ln>
          </p:spPr>
          <p:txBody>
            <a:bodyPr wrap="square" rtlCol="1">
              <a:spAutoFit/>
            </a:bodyPr>
            <a:lstStyle/>
            <a:p>
              <a:r>
                <a:rPr lang="he-IL" dirty="0"/>
                <a:t>שאלה על הפסקה:</a:t>
              </a:r>
            </a:p>
            <a:p>
              <a:endParaRPr lang="he-IL" dirty="0"/>
            </a:p>
          </p:txBody>
        </p:sp>
        <p:sp>
          <p:nvSpPr>
            <p:cNvPr id="11" name="סוגר מסולסל ימני 10">
              <a:extLst>
                <a:ext uri="{FF2B5EF4-FFF2-40B4-BE49-F238E27FC236}">
                  <a16:creationId xmlns:a16="http://schemas.microsoft.com/office/drawing/2014/main" id="{32AAB633-D558-0E42-846D-D91175811DC9}"/>
                </a:ext>
              </a:extLst>
            </p:cNvPr>
            <p:cNvSpPr/>
            <p:nvPr/>
          </p:nvSpPr>
          <p:spPr>
            <a:xfrm>
              <a:off x="7172797" y="661901"/>
              <a:ext cx="436237" cy="1675164"/>
            </a:xfrm>
            <a:prstGeom prst="rightBrace">
              <a:avLst>
                <a:gd name="adj1" fmla="val 0"/>
                <a:gd name="adj2" fmla="val 50000"/>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2" name="סוגר מסולסל ימני 11">
              <a:extLst>
                <a:ext uri="{FF2B5EF4-FFF2-40B4-BE49-F238E27FC236}">
                  <a16:creationId xmlns:a16="http://schemas.microsoft.com/office/drawing/2014/main" id="{44C2C86F-2F84-7942-ABE2-950AA5B74A4B}"/>
                </a:ext>
              </a:extLst>
            </p:cNvPr>
            <p:cNvSpPr/>
            <p:nvPr/>
          </p:nvSpPr>
          <p:spPr>
            <a:xfrm>
              <a:off x="7299504" y="2512924"/>
              <a:ext cx="436237" cy="1157039"/>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3" name="סוגר מסולסל ימני 12">
              <a:extLst>
                <a:ext uri="{FF2B5EF4-FFF2-40B4-BE49-F238E27FC236}">
                  <a16:creationId xmlns:a16="http://schemas.microsoft.com/office/drawing/2014/main" id="{53A0614E-351A-7443-8051-1C4545F85B8A}"/>
                </a:ext>
              </a:extLst>
            </p:cNvPr>
            <p:cNvSpPr/>
            <p:nvPr/>
          </p:nvSpPr>
          <p:spPr>
            <a:xfrm>
              <a:off x="7303475" y="3845823"/>
              <a:ext cx="436237" cy="1004173"/>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4" name="TextBox 13">
              <a:extLst>
                <a:ext uri="{FF2B5EF4-FFF2-40B4-BE49-F238E27FC236}">
                  <a16:creationId xmlns:a16="http://schemas.microsoft.com/office/drawing/2014/main" id="{4256FD01-045D-3A4F-9C22-E25C9218EC47}"/>
                </a:ext>
              </a:extLst>
            </p:cNvPr>
            <p:cNvSpPr txBox="1"/>
            <p:nvPr/>
          </p:nvSpPr>
          <p:spPr>
            <a:xfrm>
              <a:off x="7117043" y="1370843"/>
              <a:ext cx="196809" cy="369332"/>
            </a:xfrm>
            <a:prstGeom prst="rect">
              <a:avLst/>
            </a:prstGeom>
            <a:noFill/>
          </p:spPr>
          <p:txBody>
            <a:bodyPr wrap="square" rtlCol="1">
              <a:spAutoFit/>
            </a:bodyPr>
            <a:lstStyle/>
            <a:p>
              <a:r>
                <a:rPr lang="he-IL" dirty="0"/>
                <a:t>1</a:t>
              </a:r>
            </a:p>
          </p:txBody>
        </p:sp>
        <p:sp>
          <p:nvSpPr>
            <p:cNvPr id="15" name="TextBox 14">
              <a:extLst>
                <a:ext uri="{FF2B5EF4-FFF2-40B4-BE49-F238E27FC236}">
                  <a16:creationId xmlns:a16="http://schemas.microsoft.com/office/drawing/2014/main" id="{5402F1D6-3689-A249-8E01-30A8E0A425E9}"/>
                </a:ext>
              </a:extLst>
            </p:cNvPr>
            <p:cNvSpPr txBox="1"/>
            <p:nvPr/>
          </p:nvSpPr>
          <p:spPr>
            <a:xfrm>
              <a:off x="7142972" y="2818965"/>
              <a:ext cx="196809" cy="369332"/>
            </a:xfrm>
            <a:prstGeom prst="rect">
              <a:avLst/>
            </a:prstGeom>
            <a:noFill/>
          </p:spPr>
          <p:txBody>
            <a:bodyPr wrap="square" rtlCol="1">
              <a:spAutoFit/>
            </a:bodyPr>
            <a:lstStyle/>
            <a:p>
              <a:r>
                <a:rPr lang="he-IL" dirty="0"/>
                <a:t>2</a:t>
              </a:r>
            </a:p>
          </p:txBody>
        </p:sp>
        <p:sp>
          <p:nvSpPr>
            <p:cNvPr id="16" name="TextBox 15">
              <a:extLst>
                <a:ext uri="{FF2B5EF4-FFF2-40B4-BE49-F238E27FC236}">
                  <a16:creationId xmlns:a16="http://schemas.microsoft.com/office/drawing/2014/main" id="{DD3B8406-92F2-414E-A154-23C665B4F4B4}"/>
                </a:ext>
              </a:extLst>
            </p:cNvPr>
            <p:cNvSpPr txBox="1"/>
            <p:nvPr/>
          </p:nvSpPr>
          <p:spPr>
            <a:xfrm>
              <a:off x="7260961" y="4193524"/>
              <a:ext cx="255801" cy="369332"/>
            </a:xfrm>
            <a:prstGeom prst="rect">
              <a:avLst/>
            </a:prstGeom>
            <a:noFill/>
          </p:spPr>
          <p:txBody>
            <a:bodyPr wrap="square" rtlCol="1">
              <a:spAutoFit/>
            </a:bodyPr>
            <a:lstStyle/>
            <a:p>
              <a:r>
                <a:rPr lang="he-IL" dirty="0"/>
                <a:t>3</a:t>
              </a:r>
            </a:p>
          </p:txBody>
        </p:sp>
        <p:sp>
          <p:nvSpPr>
            <p:cNvPr id="17" name="TextBox 16">
              <a:extLst>
                <a:ext uri="{FF2B5EF4-FFF2-40B4-BE49-F238E27FC236}">
                  <a16:creationId xmlns:a16="http://schemas.microsoft.com/office/drawing/2014/main" id="{BBB4F093-A7DF-454B-A4D2-460DC0D1C3D9}"/>
                </a:ext>
              </a:extLst>
            </p:cNvPr>
            <p:cNvSpPr txBox="1"/>
            <p:nvPr/>
          </p:nvSpPr>
          <p:spPr>
            <a:xfrm>
              <a:off x="7364197" y="5232352"/>
              <a:ext cx="229495" cy="369332"/>
            </a:xfrm>
            <a:prstGeom prst="rect">
              <a:avLst/>
            </a:prstGeom>
            <a:noFill/>
          </p:spPr>
          <p:txBody>
            <a:bodyPr wrap="square" rtlCol="1">
              <a:spAutoFit/>
            </a:bodyPr>
            <a:lstStyle/>
            <a:p>
              <a:r>
                <a:rPr lang="he-IL" dirty="0"/>
                <a:t>4</a:t>
              </a:r>
            </a:p>
          </p:txBody>
        </p:sp>
      </p:grpSp>
      <p:sp>
        <p:nvSpPr>
          <p:cNvPr id="2" name="מלבן 1">
            <a:extLst>
              <a:ext uri="{FF2B5EF4-FFF2-40B4-BE49-F238E27FC236}">
                <a16:creationId xmlns:a16="http://schemas.microsoft.com/office/drawing/2014/main" id="{AE6ADBD4-B445-5747-BB94-DCB2169B226B}"/>
              </a:ext>
            </a:extLst>
          </p:cNvPr>
          <p:cNvSpPr/>
          <p:nvPr/>
        </p:nvSpPr>
        <p:spPr>
          <a:xfrm>
            <a:off x="-8343" y="206177"/>
            <a:ext cx="8332839" cy="6186309"/>
          </a:xfrm>
          <a:prstGeom prst="rect">
            <a:avLst/>
          </a:prstGeom>
        </p:spPr>
        <p:txBody>
          <a:bodyPr wrap="square">
            <a:spAutoFit/>
          </a:bodyPr>
          <a:lstStyle/>
          <a:p>
            <a:pPr algn="ctr"/>
            <a:r>
              <a:rPr lang="he-IL" b="1" dirty="0">
                <a:latin typeface="Calibri" panose="020F0502020204030204" pitchFamily="34" charset="0"/>
                <a:ea typeface="Calibri" panose="020F0502020204030204" pitchFamily="34" charset="0"/>
              </a:rPr>
              <a:t>למה חתולים אוהבים להיכנס לקופסאות?</a:t>
            </a:r>
            <a:endParaRPr lang="en-US" dirty="0">
              <a:latin typeface="Calibri" panose="020F0502020204030204" pitchFamily="34" charset="0"/>
              <a:ea typeface="Calibri" panose="020F0502020204030204" pitchFamily="34" charset="0"/>
              <a:cs typeface="Arial" panose="020B0604020202020204" pitchFamily="34" charset="0"/>
            </a:endParaRPr>
          </a:p>
          <a:p>
            <a:r>
              <a:rPr lang="en-US" dirty="0">
                <a:latin typeface="Calibri" panose="020F0502020204030204" pitchFamily="34" charset="0"/>
                <a:ea typeface="Calibri" panose="020F0502020204030204" pitchFamily="34" charset="0"/>
                <a:cs typeface="Arial" panose="020B0604020202020204" pitchFamily="34" charset="0"/>
              </a:rPr>
              <a:t> </a:t>
            </a:r>
          </a:p>
          <a:p>
            <a:r>
              <a:rPr lang="he-IL" dirty="0">
                <a:latin typeface="Calibri" panose="020F0502020204030204" pitchFamily="34" charset="0"/>
                <a:ea typeface="Calibri" panose="020F0502020204030204" pitchFamily="34" charset="0"/>
              </a:rPr>
              <a:t>כל מי שגידל אי פעם חתול יודע שליצורים </a:t>
            </a:r>
            <a:r>
              <a:rPr lang="he-IL" dirty="0" err="1">
                <a:latin typeface="Calibri" panose="020F0502020204030204" pitchFamily="34" charset="0"/>
                <a:ea typeface="Calibri" panose="020F0502020204030204" pitchFamily="34" charset="0"/>
              </a:rPr>
              <a:t>הפרוותיים</a:t>
            </a:r>
            <a:r>
              <a:rPr lang="he-IL" dirty="0">
                <a:latin typeface="Calibri" panose="020F0502020204030204" pitchFamily="34" charset="0"/>
                <a:ea typeface="Calibri" panose="020F0502020204030204" pitchFamily="34" charset="0"/>
              </a:rPr>
              <a:t> האלה יש משיכה למקומות קטנים וסגורים, וכל קופסה קטנה בבית יכולה להפוך למקום המועדף. זו יכולה להיות קופסת נעליים או כל קופסת אחסון אחרת, העיקר שיהיה קטן, צפוף וצר. בהשראת התכונה הנפוצה הזאת נוצר הביטוי </a:t>
            </a:r>
            <a:r>
              <a:rPr lang="en-US" dirty="0">
                <a:latin typeface="Calibri" panose="020F0502020204030204" pitchFamily="34" charset="0"/>
                <a:ea typeface="Calibri" panose="020F0502020204030204" pitchFamily="34" charset="0"/>
                <a:cs typeface="Arial" panose="020B0604020202020204" pitchFamily="34" charset="0"/>
              </a:rPr>
              <a:t>If I Fits I Sits</a:t>
            </a:r>
            <a:r>
              <a:rPr lang="he-IL" dirty="0">
                <a:latin typeface="Calibri" panose="020F0502020204030204" pitchFamily="34" charset="0"/>
                <a:ea typeface="Calibri" panose="020F0502020204030204" pitchFamily="34" charset="0"/>
              </a:rPr>
              <a:t> ("אם אני מתאים – אני יושב בפנים") – ביטוי שגור באינטרנט שמלווה תמונות של חתולים שיושבים בתוך חפצים קטנים או משונים מאוד. אז למה החתולים עושים את זה?</a:t>
            </a:r>
            <a:endParaRPr lang="en-US" dirty="0">
              <a:latin typeface="Calibri" panose="020F0502020204030204" pitchFamily="34" charset="0"/>
              <a:ea typeface="Calibri" panose="020F0502020204030204" pitchFamily="34" charset="0"/>
              <a:cs typeface="Arial" panose="020B0604020202020204" pitchFamily="34" charset="0"/>
            </a:endParaRPr>
          </a:p>
          <a:p>
            <a:r>
              <a:rPr lang="he-IL" dirty="0">
                <a:latin typeface="Calibri" panose="020F0502020204030204" pitchFamily="34" charset="0"/>
                <a:ea typeface="Calibri" panose="020F0502020204030204" pitchFamily="34" charset="0"/>
              </a:rPr>
              <a:t>ראשית, חתולים בדרך כלל אוהבים להתכרבל כדי לשמור על חום גופם, ולכן נמצא אותם פעמים רבות בין כריות, בתוך הארון או צמודים אלינו. חום גוף תקין של חתולים נע בין 38 ל-39 מעלות, ובאופן טבעי הם ינסו לשמור על חום גופם כשקר בחורף או כשאנחנו מקררים את החדר בקיץ. אז כשמגיעה הביתה קופסה חדשה, זו הזדמנות טובה מבחינתם לגוון את מקום </a:t>
            </a:r>
            <a:r>
              <a:rPr lang="he-IL" dirty="0" err="1">
                <a:latin typeface="Calibri" panose="020F0502020204030204" pitchFamily="34" charset="0"/>
                <a:ea typeface="Calibri" panose="020F0502020204030204" pitchFamily="34" charset="0"/>
              </a:rPr>
              <a:t>הכרבול</a:t>
            </a:r>
            <a:r>
              <a:rPr lang="he-IL" dirty="0">
                <a:latin typeface="Calibri" panose="020F0502020204030204" pitchFamily="34" charset="0"/>
                <a:ea typeface="Calibri" panose="020F0502020204030204" pitchFamily="34" charset="0"/>
              </a:rPr>
              <a:t>.</a:t>
            </a:r>
            <a:endParaRPr lang="en-US" dirty="0">
              <a:latin typeface="Calibri" panose="020F0502020204030204" pitchFamily="34" charset="0"/>
              <a:ea typeface="Calibri" panose="020F0502020204030204" pitchFamily="34" charset="0"/>
              <a:cs typeface="Arial" panose="020B0604020202020204" pitchFamily="34" charset="0"/>
            </a:endParaRPr>
          </a:p>
          <a:p>
            <a:r>
              <a:rPr lang="he-IL" dirty="0">
                <a:latin typeface="Calibri" panose="020F0502020204030204" pitchFamily="34" charset="0"/>
                <a:ea typeface="Calibri" panose="020F0502020204030204" pitchFamily="34" charset="0"/>
              </a:rPr>
              <a:t>כמו כן מחקר שנערך ב-2014 מצא שקופסאות קטנות מפחיתות לחץ נפשי וחרדה אצל חתולים, שהם יצורים </a:t>
            </a:r>
            <a:r>
              <a:rPr lang="he-IL" dirty="0" err="1">
                <a:latin typeface="Calibri" panose="020F0502020204030204" pitchFamily="34" charset="0"/>
                <a:ea typeface="Calibri" panose="020F0502020204030204" pitchFamily="34" charset="0"/>
              </a:rPr>
              <a:t>חרדתיים</a:t>
            </a:r>
            <a:r>
              <a:rPr lang="he-IL" dirty="0">
                <a:latin typeface="Calibri" panose="020F0502020204030204" pitchFamily="34" charset="0"/>
                <a:ea typeface="Calibri" panose="020F0502020204030204" pitchFamily="34" charset="0"/>
              </a:rPr>
              <a:t> מטבעם. הקופסה הקטנה עוזרת להם להגדיר את הטריטוריה שלהם בביטחון, ובדרך זו להפחית את החרדה שהם חשים. לכן אם מחליטים לאמץ חתול חדש, כדאי לפזר בבית כמה קופסאות כדי לאפשר לחתול להסתתר ולהרגיש מוגן במקום החדש.</a:t>
            </a:r>
            <a:endParaRPr lang="en-US" dirty="0">
              <a:latin typeface="Calibri" panose="020F0502020204030204" pitchFamily="34" charset="0"/>
              <a:ea typeface="Calibri" panose="020F0502020204030204" pitchFamily="34" charset="0"/>
              <a:cs typeface="Arial" panose="020B0604020202020204" pitchFamily="34" charset="0"/>
            </a:endParaRPr>
          </a:p>
          <a:p>
            <a:r>
              <a:rPr lang="he-IL" dirty="0">
                <a:latin typeface="Calibri" panose="020F0502020204030204" pitchFamily="34" charset="0"/>
                <a:ea typeface="Calibri" panose="020F0502020204030204" pitchFamily="34" charset="0"/>
              </a:rPr>
              <a:t>סיבה נוספת לחיבה המיוחדת של חתולים לקופסאות היא שהן מספקות את חוש הציד שלהם. מבחינה גנטית חתולים הם ציידים וטורפים, והקופסה משמשת להם מקום מסתור שאפשר לתצפת ממנו על הסביבה ולבדוק אם מגיע משהו חדש שאפשר "לצוד". אומנם חתול שחי בבית אינו זקוק לציד כדי לשרוד, אך הוא בהחלט צריך מדי פעם להוציא </a:t>
            </a:r>
            <a:r>
              <a:rPr lang="he-IL" dirty="0" err="1">
                <a:latin typeface="Calibri" panose="020F0502020204030204" pitchFamily="34" charset="0"/>
                <a:ea typeface="Calibri" panose="020F0502020204030204" pitchFamily="34" charset="0"/>
              </a:rPr>
              <a:t>אנרגייה</a:t>
            </a:r>
            <a:r>
              <a:rPr lang="he-IL" dirty="0">
                <a:latin typeface="Calibri" panose="020F0502020204030204" pitchFamily="34" charset="0"/>
                <a:ea typeface="Calibri" panose="020F0502020204030204" pitchFamily="34" charset="0"/>
              </a:rPr>
              <a:t> ולממש את היֵצֶר החייתי שלו במשחקי ציד.</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31" name="סוגר מסולסל ימני 30">
            <a:extLst>
              <a:ext uri="{FF2B5EF4-FFF2-40B4-BE49-F238E27FC236}">
                <a16:creationId xmlns:a16="http://schemas.microsoft.com/office/drawing/2014/main" id="{ABB34E28-F43A-4449-8C5C-D06847B1C4D1}"/>
              </a:ext>
            </a:extLst>
          </p:cNvPr>
          <p:cNvSpPr/>
          <p:nvPr/>
        </p:nvSpPr>
        <p:spPr>
          <a:xfrm>
            <a:off x="8571057" y="5130871"/>
            <a:ext cx="436237" cy="1004173"/>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Tree>
    <p:extLst>
      <p:ext uri="{BB962C8B-B14F-4D97-AF65-F5344CB8AC3E}">
        <p14:creationId xmlns:p14="http://schemas.microsoft.com/office/powerpoint/2010/main" val="3572797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F439F7-3E2C-6E4F-9BC1-68C304A84D5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DE33526-3842-B34E-A0A8-6228A259B558}"/>
              </a:ext>
            </a:extLst>
          </p:cNvPr>
          <p:cNvSpPr>
            <a:spLocks noGrp="1"/>
          </p:cNvSpPr>
          <p:nvPr>
            <p:ph idx="1"/>
          </p:nvPr>
        </p:nvSpPr>
        <p:spPr/>
        <p:txBody>
          <a:bodyPr/>
          <a:lstStyle/>
          <a:p>
            <a:r>
              <a:rPr lang="he-IL" dirty="0"/>
              <a:t>ועכשיו</a:t>
            </a:r>
          </a:p>
          <a:p>
            <a:r>
              <a:rPr lang="he-IL" dirty="0"/>
              <a:t>מצאו את התבחינים בתוך הטקסט</a:t>
            </a:r>
          </a:p>
        </p:txBody>
      </p:sp>
    </p:spTree>
    <p:extLst>
      <p:ext uri="{BB962C8B-B14F-4D97-AF65-F5344CB8AC3E}">
        <p14:creationId xmlns:p14="http://schemas.microsoft.com/office/powerpoint/2010/main" val="4011841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מציין מיקום תוכן 4">
            <a:extLst>
              <a:ext uri="{FF2B5EF4-FFF2-40B4-BE49-F238E27FC236}">
                <a16:creationId xmlns:a16="http://schemas.microsoft.com/office/drawing/2014/main" id="{0AB22051-C4A6-1641-8239-1B5B42CF78F4}"/>
              </a:ext>
            </a:extLst>
          </p:cNvPr>
          <p:cNvGraphicFramePr>
            <a:graphicFrameLocks noGrp="1"/>
          </p:cNvGraphicFramePr>
          <p:nvPr>
            <p:ph idx="1"/>
            <p:extLst>
              <p:ext uri="{D42A27DB-BD31-4B8C-83A1-F6EECF244321}">
                <p14:modId xmlns:p14="http://schemas.microsoft.com/office/powerpoint/2010/main" val="2475669858"/>
              </p:ext>
            </p:extLst>
          </p:nvPr>
        </p:nvGraphicFramePr>
        <p:xfrm>
          <a:off x="8438925" y="3619215"/>
          <a:ext cx="3429000" cy="640080"/>
        </p:xfrm>
        <a:graphic>
          <a:graphicData uri="http://schemas.openxmlformats.org/drawingml/2006/table">
            <a:tbl>
              <a:tblPr rtl="1" firstRow="1" bandRow="1">
                <a:tableStyleId>{5940675A-B579-460E-94D1-54222C63F5DA}</a:tableStyleId>
              </a:tblPr>
              <a:tblGrid>
                <a:gridCol w="3429000">
                  <a:extLst>
                    <a:ext uri="{9D8B030D-6E8A-4147-A177-3AD203B41FA5}">
                      <a16:colId xmlns:a16="http://schemas.microsoft.com/office/drawing/2014/main" val="2727355026"/>
                    </a:ext>
                  </a:extLst>
                </a:gridCol>
              </a:tblGrid>
              <a:tr h="56449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הקופסאות עוזרות לחתולים לשמור על חום הגוף שלהם</a:t>
                      </a:r>
                    </a:p>
                  </a:txBody>
                  <a:tcPr/>
                </a:tc>
                <a:extLst>
                  <a:ext uri="{0D108BD9-81ED-4DB2-BD59-A6C34878D82A}">
                    <a16:rowId xmlns:a16="http://schemas.microsoft.com/office/drawing/2014/main" val="1162370741"/>
                  </a:ext>
                </a:extLst>
              </a:tr>
            </a:tbl>
          </a:graphicData>
        </a:graphic>
      </p:graphicFrame>
      <p:sp>
        <p:nvSpPr>
          <p:cNvPr id="6" name="מלבן 5">
            <a:extLst>
              <a:ext uri="{FF2B5EF4-FFF2-40B4-BE49-F238E27FC236}">
                <a16:creationId xmlns:a16="http://schemas.microsoft.com/office/drawing/2014/main" id="{7DE814CF-00FF-5243-BBC7-22D88C8AC1DA}"/>
              </a:ext>
            </a:extLst>
          </p:cNvPr>
          <p:cNvSpPr/>
          <p:nvPr/>
        </p:nvSpPr>
        <p:spPr>
          <a:xfrm>
            <a:off x="8438925" y="4611465"/>
            <a:ext cx="3429000" cy="646331"/>
          </a:xfrm>
          <a:prstGeom prst="rect">
            <a:avLst/>
          </a:prstGeom>
          <a:ln>
            <a:solidFill>
              <a:schemeClr val="accent6">
                <a:lumMod val="50000"/>
              </a:schemeClr>
            </a:solidFill>
          </a:ln>
        </p:spPr>
        <p:txBody>
          <a:bodyPr wrap="square">
            <a:spAutoFit/>
          </a:bodyPr>
          <a:lstStyle/>
          <a:p>
            <a:r>
              <a:rPr lang="he-IL" dirty="0"/>
              <a:t>קופסאות קטנות מפחיתות לחץ נפשי וחרדה אצל החתולים.</a:t>
            </a:r>
          </a:p>
        </p:txBody>
      </p:sp>
      <p:sp>
        <p:nvSpPr>
          <p:cNvPr id="9" name="מלבן 8">
            <a:extLst>
              <a:ext uri="{FF2B5EF4-FFF2-40B4-BE49-F238E27FC236}">
                <a16:creationId xmlns:a16="http://schemas.microsoft.com/office/drawing/2014/main" id="{F0C844F3-7DBC-E842-9006-8F488273BC4F}"/>
              </a:ext>
            </a:extLst>
          </p:cNvPr>
          <p:cNvSpPr/>
          <p:nvPr/>
        </p:nvSpPr>
        <p:spPr>
          <a:xfrm>
            <a:off x="8417169" y="5861315"/>
            <a:ext cx="3450756" cy="646331"/>
          </a:xfrm>
          <a:prstGeom prst="rect">
            <a:avLst/>
          </a:prstGeom>
          <a:ln>
            <a:solidFill>
              <a:schemeClr val="accent6">
                <a:lumMod val="50000"/>
              </a:schemeClr>
            </a:solidFill>
          </a:ln>
        </p:spPr>
        <p:txBody>
          <a:bodyPr wrap="square">
            <a:spAutoFit/>
          </a:bodyPr>
          <a:lstStyle/>
          <a:p>
            <a:r>
              <a:rPr lang="he-IL" dirty="0"/>
              <a:t>קופסאות מספקות את חוש הציד של החתול.</a:t>
            </a:r>
          </a:p>
        </p:txBody>
      </p:sp>
      <p:sp>
        <p:nvSpPr>
          <p:cNvPr id="30" name="TextBox 29">
            <a:extLst>
              <a:ext uri="{FF2B5EF4-FFF2-40B4-BE49-F238E27FC236}">
                <a16:creationId xmlns:a16="http://schemas.microsoft.com/office/drawing/2014/main" id="{C5F5C88A-8191-BA44-9D5B-770437E37FF4}"/>
              </a:ext>
            </a:extLst>
          </p:cNvPr>
          <p:cNvSpPr txBox="1"/>
          <p:nvPr/>
        </p:nvSpPr>
        <p:spPr>
          <a:xfrm>
            <a:off x="8932425" y="1748936"/>
            <a:ext cx="635525" cy="584775"/>
          </a:xfrm>
          <a:prstGeom prst="rect">
            <a:avLst/>
          </a:prstGeom>
          <a:noFill/>
        </p:spPr>
        <p:txBody>
          <a:bodyPr wrap="square" rtlCol="1">
            <a:spAutoFit/>
          </a:bodyPr>
          <a:lstStyle/>
          <a:p>
            <a:r>
              <a:rPr lang="en-US" sz="3200" dirty="0"/>
              <a:t>x</a:t>
            </a:r>
            <a:endParaRPr lang="he-IL" sz="3200" dirty="0"/>
          </a:p>
        </p:txBody>
      </p:sp>
      <p:graphicFrame>
        <p:nvGraphicFramePr>
          <p:cNvPr id="14" name="טבלה 13">
            <a:extLst>
              <a:ext uri="{FF2B5EF4-FFF2-40B4-BE49-F238E27FC236}">
                <a16:creationId xmlns:a16="http://schemas.microsoft.com/office/drawing/2014/main" id="{BCE8A31B-407D-224C-A4FE-29D17DA3104C}"/>
              </a:ext>
            </a:extLst>
          </p:cNvPr>
          <p:cNvGraphicFramePr>
            <a:graphicFrameLocks noGrp="1"/>
          </p:cNvGraphicFramePr>
          <p:nvPr>
            <p:extLst>
              <p:ext uri="{D42A27DB-BD31-4B8C-83A1-F6EECF244321}">
                <p14:modId xmlns:p14="http://schemas.microsoft.com/office/powerpoint/2010/main" val="4150281753"/>
              </p:ext>
            </p:extLst>
          </p:nvPr>
        </p:nvGraphicFramePr>
        <p:xfrm>
          <a:off x="127561" y="473946"/>
          <a:ext cx="7442516" cy="6675120"/>
        </p:xfrm>
        <a:graphic>
          <a:graphicData uri="http://schemas.openxmlformats.org/drawingml/2006/table">
            <a:tbl>
              <a:tblPr rtl="1" firstRow="1" bandRow="1">
                <a:tableStyleId>{2D5ABB26-0587-4C30-8999-92F81FD0307C}</a:tableStyleId>
              </a:tblPr>
              <a:tblGrid>
                <a:gridCol w="7442516">
                  <a:extLst>
                    <a:ext uri="{9D8B030D-6E8A-4147-A177-3AD203B41FA5}">
                      <a16:colId xmlns:a16="http://schemas.microsoft.com/office/drawing/2014/main" val="2339402205"/>
                    </a:ext>
                  </a:extLst>
                </a:gridCol>
              </a:tblGrid>
              <a:tr h="6646985">
                <a:tc>
                  <a:txBody>
                    <a:bodyPr/>
                    <a:lstStyle/>
                    <a:p>
                      <a:pPr rtl="1"/>
                      <a:r>
                        <a:rPr lang="he-IL" sz="1800" b="1" kern="1200" dirty="0">
                          <a:solidFill>
                            <a:schemeClr val="tx1"/>
                          </a:solidFill>
                          <a:effectLst/>
                          <a:latin typeface="+mn-lt"/>
                          <a:ea typeface="+mn-ea"/>
                          <a:cs typeface="+mn-cs"/>
                        </a:rPr>
                        <a:t>למה חתולים אוהבים להיכנס לקופסאות?</a:t>
                      </a:r>
                      <a:endParaRPr lang="en-US" sz="1800" kern="1200" dirty="0">
                        <a:solidFill>
                          <a:schemeClr val="tx1"/>
                        </a:solidFill>
                        <a:effectLst/>
                        <a:latin typeface="+mn-lt"/>
                        <a:ea typeface="+mn-ea"/>
                        <a:cs typeface="+mn-cs"/>
                      </a:endParaRPr>
                    </a:p>
                    <a:p>
                      <a:pPr rtl="1"/>
                      <a:r>
                        <a:rPr lang="en-US" sz="1800" kern="1200" dirty="0">
                          <a:solidFill>
                            <a:schemeClr val="tx1"/>
                          </a:solidFill>
                          <a:effectLst/>
                          <a:latin typeface="+mn-lt"/>
                          <a:ea typeface="+mn-ea"/>
                          <a:cs typeface="+mn-cs"/>
                        </a:rPr>
                        <a:t> </a:t>
                      </a:r>
                    </a:p>
                    <a:p>
                      <a:pPr rtl="1"/>
                      <a:r>
                        <a:rPr lang="he-IL" sz="1800" kern="1200" dirty="0">
                          <a:solidFill>
                            <a:schemeClr val="tx1"/>
                          </a:solidFill>
                          <a:effectLst/>
                          <a:latin typeface="+mn-lt"/>
                          <a:ea typeface="+mn-ea"/>
                          <a:cs typeface="+mn-cs"/>
                        </a:rPr>
                        <a:t>כל מי שגידל אי פעם חתול יודע שליצורים </a:t>
                      </a:r>
                      <a:r>
                        <a:rPr lang="he-IL" sz="1800" kern="1200" dirty="0" err="1">
                          <a:solidFill>
                            <a:schemeClr val="tx1"/>
                          </a:solidFill>
                          <a:effectLst/>
                          <a:latin typeface="+mn-lt"/>
                          <a:ea typeface="+mn-ea"/>
                          <a:cs typeface="+mn-cs"/>
                        </a:rPr>
                        <a:t>הפרוותיים</a:t>
                      </a:r>
                      <a:r>
                        <a:rPr lang="he-IL" sz="1800" kern="1200" dirty="0">
                          <a:solidFill>
                            <a:schemeClr val="tx1"/>
                          </a:solidFill>
                          <a:effectLst/>
                          <a:latin typeface="+mn-lt"/>
                          <a:ea typeface="+mn-ea"/>
                          <a:cs typeface="+mn-cs"/>
                        </a:rPr>
                        <a:t> האלה יש משיכה למקומות קטנים וסגורים, וכל קופסה קטנה בבית יכולה להפוך למקום המועדף. זו יכולה להיות קופסת נעליים או כל קופסת אחסון אחרת, העיקר שיהיה קטן, צפוף וצר. בהשראת התכונה הנפוצה הזאת נוצר הביטוי </a:t>
                      </a:r>
                      <a:r>
                        <a:rPr lang="en-US" sz="1800" kern="1200" dirty="0">
                          <a:solidFill>
                            <a:schemeClr val="tx1"/>
                          </a:solidFill>
                          <a:effectLst/>
                          <a:latin typeface="+mn-lt"/>
                          <a:ea typeface="+mn-ea"/>
                          <a:cs typeface="+mn-cs"/>
                        </a:rPr>
                        <a:t>If I Fits I Sits</a:t>
                      </a:r>
                      <a:r>
                        <a:rPr lang="he-IL" sz="1800" kern="1200" dirty="0">
                          <a:solidFill>
                            <a:schemeClr val="tx1"/>
                          </a:solidFill>
                          <a:effectLst/>
                          <a:latin typeface="+mn-lt"/>
                          <a:ea typeface="+mn-ea"/>
                          <a:cs typeface="+mn-cs"/>
                        </a:rPr>
                        <a:t> ("אם אני מתאים – אני יושב בפנים") – ביטוי שגור באינטרנט שמלווה תמונות של חתולים שיושבים בתוך חפצים קטנים או משונים מאוד. אז למה החתולים עושים את זה?</a:t>
                      </a:r>
                      <a:endParaRPr lang="en-US" sz="1800" kern="1200" dirty="0">
                        <a:solidFill>
                          <a:schemeClr val="tx1"/>
                        </a:solidFill>
                        <a:effectLst/>
                        <a:latin typeface="+mn-lt"/>
                        <a:ea typeface="+mn-ea"/>
                        <a:cs typeface="+mn-cs"/>
                      </a:endParaRPr>
                    </a:p>
                    <a:p>
                      <a:pPr rtl="1"/>
                      <a:r>
                        <a:rPr lang="he-IL" sz="1800" kern="1200" dirty="0">
                          <a:solidFill>
                            <a:schemeClr val="tx1"/>
                          </a:solidFill>
                          <a:effectLst/>
                          <a:latin typeface="+mn-lt"/>
                          <a:ea typeface="+mn-ea"/>
                          <a:cs typeface="+mn-cs"/>
                        </a:rPr>
                        <a:t>ראשית, חתולים בדרך כלל אוהבים להתכרבל כדי לשמור על חום גופם, ולכן נמצא אותם פעמים רבות בין כריות, בתוך הארון או צמודים אלינו. חום גוף תקין של חתולים נע בין 38 ל-39 מעלות, ובאופן טבעי הם ינסו לשמור על חום גופם כשקר בחורף או כשאנחנו מקררים את החדר בקיץ. אז כשמגיעה הביתה קופסה חדשה, זו הזדמנות טובה מבחינתם לגוון את מקום </a:t>
                      </a:r>
                      <a:r>
                        <a:rPr lang="he-IL" sz="1800" kern="1200" dirty="0" err="1">
                          <a:solidFill>
                            <a:schemeClr val="tx1"/>
                          </a:solidFill>
                          <a:effectLst/>
                          <a:latin typeface="+mn-lt"/>
                          <a:ea typeface="+mn-ea"/>
                          <a:cs typeface="+mn-cs"/>
                        </a:rPr>
                        <a:t>הכרבול</a:t>
                      </a:r>
                      <a:r>
                        <a:rPr lang="he-IL" sz="1800" kern="1200" dirty="0">
                          <a:solidFill>
                            <a:schemeClr val="tx1"/>
                          </a:solidFill>
                          <a:effectLst/>
                          <a:latin typeface="+mn-lt"/>
                          <a:ea typeface="+mn-ea"/>
                          <a:cs typeface="+mn-cs"/>
                        </a:rPr>
                        <a:t>.</a:t>
                      </a:r>
                      <a:endParaRPr lang="en-US" sz="1800" kern="1200" dirty="0">
                        <a:solidFill>
                          <a:schemeClr val="tx1"/>
                        </a:solidFill>
                        <a:effectLst/>
                        <a:latin typeface="+mn-lt"/>
                        <a:ea typeface="+mn-ea"/>
                        <a:cs typeface="+mn-cs"/>
                      </a:endParaRPr>
                    </a:p>
                    <a:p>
                      <a:pPr rtl="1"/>
                      <a:r>
                        <a:rPr lang="he-IL" sz="1800" kern="1200" dirty="0">
                          <a:solidFill>
                            <a:schemeClr val="tx1"/>
                          </a:solidFill>
                          <a:effectLst/>
                          <a:latin typeface="+mn-lt"/>
                          <a:ea typeface="+mn-ea"/>
                          <a:cs typeface="+mn-cs"/>
                        </a:rPr>
                        <a:t>כמו כן מחקר שנערך ב-2014 מצא שקופסאות קטנות מפחיתות לחץ נפשי וחרדה אצל חתולים, שהם יצורים </a:t>
                      </a:r>
                      <a:r>
                        <a:rPr lang="he-IL" sz="1800" kern="1200" dirty="0" err="1">
                          <a:solidFill>
                            <a:schemeClr val="tx1"/>
                          </a:solidFill>
                          <a:effectLst/>
                          <a:latin typeface="+mn-lt"/>
                          <a:ea typeface="+mn-ea"/>
                          <a:cs typeface="+mn-cs"/>
                        </a:rPr>
                        <a:t>חרדתיים</a:t>
                      </a:r>
                      <a:r>
                        <a:rPr lang="he-IL" sz="1800" kern="1200" dirty="0">
                          <a:solidFill>
                            <a:schemeClr val="tx1"/>
                          </a:solidFill>
                          <a:effectLst/>
                          <a:latin typeface="+mn-lt"/>
                          <a:ea typeface="+mn-ea"/>
                          <a:cs typeface="+mn-cs"/>
                        </a:rPr>
                        <a:t> מטבעם. הקופסה הקטנה עוזרת להם להגדיר את הטריטוריה שלהם בביטחון, ובדרך זו להפחית את החרדה שהם חשים. לכן אם מחליטים לאמץ חתול חדש, כדאי לפזר בבית כמה קופסאות כדי לאפשר לחתול להסתתר ולהרגיש מוגן במקום החדש.</a:t>
                      </a:r>
                      <a:endParaRPr lang="en-US" sz="1800" kern="1200" dirty="0">
                        <a:solidFill>
                          <a:schemeClr val="tx1"/>
                        </a:solidFill>
                        <a:effectLst/>
                        <a:latin typeface="+mn-lt"/>
                        <a:ea typeface="+mn-ea"/>
                        <a:cs typeface="+mn-cs"/>
                      </a:endParaRPr>
                    </a:p>
                    <a:p>
                      <a:pPr rtl="1"/>
                      <a:r>
                        <a:rPr lang="he-IL" sz="1800" kern="1200" dirty="0">
                          <a:solidFill>
                            <a:schemeClr val="tx1"/>
                          </a:solidFill>
                          <a:effectLst/>
                          <a:latin typeface="+mn-lt"/>
                          <a:ea typeface="+mn-ea"/>
                          <a:cs typeface="+mn-cs"/>
                        </a:rPr>
                        <a:t>סיבה נוספת לחיבה המיוחדת של חתולים לקופסאות היא שהן מספקות את חוש הציד שלהם. מבחינה גנטית חתולים הם ציידים וטורפים, והקופסה משמשת להם מקום מסתור שאפשר לתצפת ממנו על הסביבה ולבדוק אם מגיע משהו חדש שאפשר "לצוד". אומנם חתול שחי בבית אינו זקוק לציד כדי לשרוד, אך הוא בהחלט צריך מדי פעם להוציא </a:t>
                      </a:r>
                      <a:r>
                        <a:rPr lang="he-IL" sz="1800" kern="1200" dirty="0" err="1">
                          <a:solidFill>
                            <a:schemeClr val="tx1"/>
                          </a:solidFill>
                          <a:effectLst/>
                          <a:latin typeface="+mn-lt"/>
                          <a:ea typeface="+mn-ea"/>
                          <a:cs typeface="+mn-cs"/>
                        </a:rPr>
                        <a:t>אנרגייה</a:t>
                      </a:r>
                      <a:r>
                        <a:rPr lang="he-IL" sz="1800" kern="1200" dirty="0">
                          <a:solidFill>
                            <a:schemeClr val="tx1"/>
                          </a:solidFill>
                          <a:effectLst/>
                          <a:latin typeface="+mn-lt"/>
                          <a:ea typeface="+mn-ea"/>
                          <a:cs typeface="+mn-cs"/>
                        </a:rPr>
                        <a:t> ולממש את היֵצֶר החייתי שלו במשחקי ציד.</a:t>
                      </a:r>
                      <a:endParaRPr lang="en-US" sz="1800" kern="1200" dirty="0">
                        <a:solidFill>
                          <a:schemeClr val="tx1"/>
                        </a:solidFill>
                        <a:effectLst/>
                        <a:latin typeface="+mn-lt"/>
                        <a:ea typeface="+mn-ea"/>
                        <a:cs typeface="+mn-cs"/>
                      </a:endParaRPr>
                    </a:p>
                    <a:p>
                      <a:pPr rtl="1"/>
                      <a:endParaRPr lang="he-IL" dirty="0"/>
                    </a:p>
                  </a:txBody>
                  <a:tcPr/>
                </a:tc>
                <a:extLst>
                  <a:ext uri="{0D108BD9-81ED-4DB2-BD59-A6C34878D82A}">
                    <a16:rowId xmlns:a16="http://schemas.microsoft.com/office/drawing/2014/main" val="476207955"/>
                  </a:ext>
                </a:extLst>
              </a:tr>
            </a:tbl>
          </a:graphicData>
        </a:graphic>
      </p:graphicFrame>
      <p:sp>
        <p:nvSpPr>
          <p:cNvPr id="16" name="סוגר מסולסל ימני 15">
            <a:extLst>
              <a:ext uri="{FF2B5EF4-FFF2-40B4-BE49-F238E27FC236}">
                <a16:creationId xmlns:a16="http://schemas.microsoft.com/office/drawing/2014/main" id="{404AE0BF-5543-B443-81C7-64F77042B98E}"/>
              </a:ext>
            </a:extLst>
          </p:cNvPr>
          <p:cNvSpPr/>
          <p:nvPr/>
        </p:nvSpPr>
        <p:spPr>
          <a:xfrm>
            <a:off x="7850254" y="1252013"/>
            <a:ext cx="436237" cy="1675164"/>
          </a:xfrm>
          <a:prstGeom prst="rightBrace">
            <a:avLst>
              <a:gd name="adj1" fmla="val 0"/>
              <a:gd name="adj2" fmla="val 50000"/>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7" name="סוגר מסולסל ימני 16">
            <a:extLst>
              <a:ext uri="{FF2B5EF4-FFF2-40B4-BE49-F238E27FC236}">
                <a16:creationId xmlns:a16="http://schemas.microsoft.com/office/drawing/2014/main" id="{23295929-C00F-EB4D-9AB5-179346EEF461}"/>
              </a:ext>
            </a:extLst>
          </p:cNvPr>
          <p:cNvSpPr/>
          <p:nvPr/>
        </p:nvSpPr>
        <p:spPr>
          <a:xfrm>
            <a:off x="7754224" y="3103036"/>
            <a:ext cx="436237" cy="1157039"/>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8" name="סוגר מסולסל ימני 17">
            <a:extLst>
              <a:ext uri="{FF2B5EF4-FFF2-40B4-BE49-F238E27FC236}">
                <a16:creationId xmlns:a16="http://schemas.microsoft.com/office/drawing/2014/main" id="{967C5759-B093-5C45-BEEA-4DAA488A190D}"/>
              </a:ext>
            </a:extLst>
          </p:cNvPr>
          <p:cNvSpPr/>
          <p:nvPr/>
        </p:nvSpPr>
        <p:spPr>
          <a:xfrm>
            <a:off x="7758195" y="4435935"/>
            <a:ext cx="436237" cy="1004173"/>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9" name="סוגר מסולסל ימני 18">
            <a:extLst>
              <a:ext uri="{FF2B5EF4-FFF2-40B4-BE49-F238E27FC236}">
                <a16:creationId xmlns:a16="http://schemas.microsoft.com/office/drawing/2014/main" id="{4FBDBCDE-BFFA-4A48-81EB-20AE52819ABB}"/>
              </a:ext>
            </a:extLst>
          </p:cNvPr>
          <p:cNvSpPr/>
          <p:nvPr/>
        </p:nvSpPr>
        <p:spPr>
          <a:xfrm>
            <a:off x="7687858" y="5772363"/>
            <a:ext cx="436237" cy="1004173"/>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Tree>
    <p:extLst>
      <p:ext uri="{BB962C8B-B14F-4D97-AF65-F5344CB8AC3E}">
        <p14:creationId xmlns:p14="http://schemas.microsoft.com/office/powerpoint/2010/main" val="424498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21C2F5-4999-A84A-890F-3C70EC62C2AB}"/>
              </a:ext>
            </a:extLst>
          </p:cNvPr>
          <p:cNvSpPr>
            <a:spLocks noGrp="1"/>
          </p:cNvSpPr>
          <p:nvPr>
            <p:ph type="title"/>
          </p:nvPr>
        </p:nvSpPr>
        <p:spPr/>
        <p:txBody>
          <a:bodyPr/>
          <a:lstStyle/>
          <a:p>
            <a:r>
              <a:rPr lang="he-IL" dirty="0"/>
              <a:t>נמלא את טבלת ההכנה לסיכום</a:t>
            </a:r>
          </a:p>
        </p:txBody>
      </p:sp>
      <p:sp>
        <p:nvSpPr>
          <p:cNvPr id="3" name="מציין מיקום תוכן 2">
            <a:extLst>
              <a:ext uri="{FF2B5EF4-FFF2-40B4-BE49-F238E27FC236}">
                <a16:creationId xmlns:a16="http://schemas.microsoft.com/office/drawing/2014/main" id="{3ABE7765-B448-F047-A7D8-737A3A2EAE30}"/>
              </a:ext>
            </a:extLst>
          </p:cNvPr>
          <p:cNvSpPr>
            <a:spLocks noGrp="1"/>
          </p:cNvSpPr>
          <p:nvPr>
            <p:ph idx="1"/>
          </p:nvPr>
        </p:nvSpPr>
        <p:spPr/>
        <p:txBody>
          <a:bodyPr/>
          <a:lstStyle/>
          <a:p>
            <a:pPr algn="ctr"/>
            <a:endParaRPr lang="he-IL" dirty="0"/>
          </a:p>
          <a:p>
            <a:endParaRPr lang="he-IL" dirty="0"/>
          </a:p>
        </p:txBody>
      </p:sp>
      <p:graphicFrame>
        <p:nvGraphicFramePr>
          <p:cNvPr id="7" name="טבלה 6">
            <a:extLst>
              <a:ext uri="{FF2B5EF4-FFF2-40B4-BE49-F238E27FC236}">
                <a16:creationId xmlns:a16="http://schemas.microsoft.com/office/drawing/2014/main" id="{D207FCA5-9181-1E49-A68C-AFD2632C8E15}"/>
              </a:ext>
            </a:extLst>
          </p:cNvPr>
          <p:cNvGraphicFramePr>
            <a:graphicFrameLocks noGrp="1"/>
          </p:cNvGraphicFramePr>
          <p:nvPr>
            <p:extLst>
              <p:ext uri="{D42A27DB-BD31-4B8C-83A1-F6EECF244321}">
                <p14:modId xmlns:p14="http://schemas.microsoft.com/office/powerpoint/2010/main" val="127232885"/>
              </p:ext>
            </p:extLst>
          </p:nvPr>
        </p:nvGraphicFramePr>
        <p:xfrm>
          <a:off x="2301630" y="1993682"/>
          <a:ext cx="8647723" cy="3383280"/>
        </p:xfrm>
        <a:graphic>
          <a:graphicData uri="http://schemas.openxmlformats.org/drawingml/2006/table">
            <a:tbl>
              <a:tblPr rtl="1" firstRow="1" bandRow="1">
                <a:tableStyleId>{5940675A-B579-460E-94D1-54222C63F5DA}</a:tableStyleId>
              </a:tblPr>
              <a:tblGrid>
                <a:gridCol w="2207600">
                  <a:extLst>
                    <a:ext uri="{9D8B030D-6E8A-4147-A177-3AD203B41FA5}">
                      <a16:colId xmlns:a16="http://schemas.microsoft.com/office/drawing/2014/main" val="4240366615"/>
                    </a:ext>
                  </a:extLst>
                </a:gridCol>
                <a:gridCol w="2207600">
                  <a:extLst>
                    <a:ext uri="{9D8B030D-6E8A-4147-A177-3AD203B41FA5}">
                      <a16:colId xmlns:a16="http://schemas.microsoft.com/office/drawing/2014/main" val="2990023966"/>
                    </a:ext>
                  </a:extLst>
                </a:gridCol>
                <a:gridCol w="4232523">
                  <a:extLst>
                    <a:ext uri="{9D8B030D-6E8A-4147-A177-3AD203B41FA5}">
                      <a16:colId xmlns:a16="http://schemas.microsoft.com/office/drawing/2014/main" val="3010803005"/>
                    </a:ext>
                  </a:extLst>
                </a:gridCol>
              </a:tblGrid>
              <a:tr h="56449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תבחין לפי המשימה</a:t>
                      </a:r>
                    </a:p>
                    <a:p>
                      <a:pPr rtl="1"/>
                      <a:endParaRPr lang="he-IL" b="1" dirty="0"/>
                    </a:p>
                  </a:txBody>
                  <a:tcPr/>
                </a:tc>
                <a:tc>
                  <a:txBody>
                    <a:bodyPr/>
                    <a:lstStyle/>
                    <a:p>
                      <a:pPr rtl="1"/>
                      <a:r>
                        <a:rPr lang="he-IL" b="1" dirty="0"/>
                        <a:t>תבחין לפי המשימה</a:t>
                      </a:r>
                    </a:p>
                  </a:txBody>
                  <a:tcPr/>
                </a:tc>
                <a:tc>
                  <a:txBody>
                    <a:bodyPr/>
                    <a:lstStyle/>
                    <a:p>
                      <a:pPr rtl="1"/>
                      <a:r>
                        <a:rPr lang="he-IL" b="1" dirty="0"/>
                        <a:t>״כהן ובהט,1996״</a:t>
                      </a:r>
                    </a:p>
                  </a:txBody>
                  <a:tcPr/>
                </a:tc>
                <a:extLst>
                  <a:ext uri="{0D108BD9-81ED-4DB2-BD59-A6C34878D82A}">
                    <a16:rowId xmlns:a16="http://schemas.microsoft.com/office/drawing/2014/main" val="2598117053"/>
                  </a:ext>
                </a:extLst>
              </a:tr>
              <a:tr h="564499">
                <a:tc rowSpan="3">
                  <a:txBody>
                    <a:bodyPr/>
                    <a:lstStyle/>
                    <a:p>
                      <a:pPr rtl="1"/>
                      <a:r>
                        <a:rPr lang="he-IL" sz="1800" kern="1200" dirty="0">
                          <a:solidFill>
                            <a:schemeClr val="tx1"/>
                          </a:solidFill>
                          <a:effectLst/>
                          <a:latin typeface="+mn-lt"/>
                          <a:ea typeface="+mn-ea"/>
                          <a:cs typeface="+mn-cs"/>
                        </a:rPr>
                        <a:t>הסיבות לנטייתם של חתולים להיכנס לקופסאות</a:t>
                      </a:r>
                      <a:r>
                        <a:rPr lang="en-US" dirty="0">
                          <a:effectLst/>
                        </a:rPr>
                        <a:t> </a:t>
                      </a:r>
                      <a:endParaRPr lang="he-IL" dirty="0"/>
                    </a:p>
                  </a:txBody>
                  <a:tcPr/>
                </a:tc>
                <a:tc>
                  <a:txBody>
                    <a:bodyPr/>
                    <a:lstStyle/>
                    <a:p>
                      <a:pPr rtl="1"/>
                      <a:r>
                        <a:rPr lang="he-IL" dirty="0"/>
                        <a:t>סיבה ראשונה</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הקופסאות עוזרות לחתולים לשמור על חום הגוף שלהם. הם נכנסים אליהם ומתכרבלים.</a:t>
                      </a:r>
                    </a:p>
                  </a:txBody>
                  <a:tcPr/>
                </a:tc>
                <a:extLst>
                  <a:ext uri="{0D108BD9-81ED-4DB2-BD59-A6C34878D82A}">
                    <a16:rowId xmlns:a16="http://schemas.microsoft.com/office/drawing/2014/main" val="1193518205"/>
                  </a:ext>
                </a:extLst>
              </a:tr>
              <a:tr h="564499">
                <a:tc vMerge="1">
                  <a:txBody>
                    <a:bodyPr/>
                    <a:lstStyle/>
                    <a:p>
                      <a:pPr rtl="1"/>
                      <a:endParaRPr lang="he-IL" dirty="0"/>
                    </a:p>
                  </a:txBody>
                  <a:tcPr/>
                </a:tc>
                <a:tc>
                  <a:txBody>
                    <a:bodyPr/>
                    <a:lstStyle/>
                    <a:p>
                      <a:pPr rtl="1"/>
                      <a:r>
                        <a:rPr lang="he-IL" dirty="0"/>
                        <a:t>סיבה שניה</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קופסאות קטנות מפחיתות לחץ נפשי וחרדה ומגבירות את </a:t>
                      </a:r>
                      <a:r>
                        <a:rPr lang="he-IL" dirty="0" err="1"/>
                        <a:t>הבטחון</a:t>
                      </a:r>
                      <a:r>
                        <a:rPr lang="he-IL" dirty="0"/>
                        <a:t> אצל החתולים.</a:t>
                      </a:r>
                    </a:p>
                  </a:txBody>
                  <a:tcPr/>
                </a:tc>
                <a:extLst>
                  <a:ext uri="{0D108BD9-81ED-4DB2-BD59-A6C34878D82A}">
                    <a16:rowId xmlns:a16="http://schemas.microsoft.com/office/drawing/2014/main" val="670767408"/>
                  </a:ext>
                </a:extLst>
              </a:tr>
              <a:tr h="564499">
                <a:tc vMerge="1">
                  <a:txBody>
                    <a:bodyPr/>
                    <a:lstStyle/>
                    <a:p>
                      <a:pPr rtl="1"/>
                      <a:endParaRPr lang="he-IL" dirty="0"/>
                    </a:p>
                  </a:txBody>
                  <a:tcPr/>
                </a:tc>
                <a:tc>
                  <a:txBody>
                    <a:bodyPr/>
                    <a:lstStyle/>
                    <a:p>
                      <a:pPr rtl="1"/>
                      <a:r>
                        <a:rPr lang="he-IL" dirty="0"/>
                        <a:t>סיבה שלישית</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קופסאות מספקות את חוש הציד של החתול. זאת על ידי כך שהן משמשות מקום מסתור שממנו הם יכולים לתצפת על סביבתם. באופן זה החתולים מממשים את יצר הציד שטבוע בהם גם כשהם בסביבה מוגנת כמו בית.</a:t>
                      </a:r>
                    </a:p>
                  </a:txBody>
                  <a:tcPr/>
                </a:tc>
                <a:extLst>
                  <a:ext uri="{0D108BD9-81ED-4DB2-BD59-A6C34878D82A}">
                    <a16:rowId xmlns:a16="http://schemas.microsoft.com/office/drawing/2014/main" val="577628487"/>
                  </a:ext>
                </a:extLst>
              </a:tr>
            </a:tbl>
          </a:graphicData>
        </a:graphic>
      </p:graphicFrame>
    </p:spTree>
    <p:extLst>
      <p:ext uri="{BB962C8B-B14F-4D97-AF65-F5344CB8AC3E}">
        <p14:creationId xmlns:p14="http://schemas.microsoft.com/office/powerpoint/2010/main" val="119710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F706A6-E599-5149-94CB-7AEC9F03C0F2}"/>
              </a:ext>
            </a:extLst>
          </p:cNvPr>
          <p:cNvSpPr>
            <a:spLocks noGrp="1"/>
          </p:cNvSpPr>
          <p:nvPr>
            <p:ph type="title"/>
          </p:nvPr>
        </p:nvSpPr>
        <p:spPr/>
        <p:txBody>
          <a:bodyPr/>
          <a:lstStyle/>
          <a:p>
            <a:r>
              <a:rPr lang="he-IL" dirty="0"/>
              <a:t>נכתוב את הסיכום שלנו</a:t>
            </a:r>
          </a:p>
        </p:txBody>
      </p:sp>
      <p:sp>
        <p:nvSpPr>
          <p:cNvPr id="3" name="מציין מיקום תוכן 2">
            <a:extLst>
              <a:ext uri="{FF2B5EF4-FFF2-40B4-BE49-F238E27FC236}">
                <a16:creationId xmlns:a16="http://schemas.microsoft.com/office/drawing/2014/main" id="{5973C939-581A-A743-9830-EBD32CA6EADC}"/>
              </a:ext>
            </a:extLst>
          </p:cNvPr>
          <p:cNvSpPr>
            <a:spLocks noGrp="1"/>
          </p:cNvSpPr>
          <p:nvPr>
            <p:ph idx="1"/>
          </p:nvPr>
        </p:nvSpPr>
        <p:spPr>
          <a:xfrm>
            <a:off x="-158263" y="1915869"/>
            <a:ext cx="11353800" cy="4351338"/>
          </a:xfrm>
        </p:spPr>
        <p:txBody>
          <a:bodyPr/>
          <a:lstStyle/>
          <a:p>
            <a:r>
              <a:rPr lang="he-IL" dirty="0"/>
              <a:t>אחת התכונות הידועות של חתולים היא שהם אוהבים להיכנס למקומות קטנים וצפופים כמו קופסאות. לתכונה זו יש כמה סיבות. </a:t>
            </a:r>
          </a:p>
          <a:p>
            <a:r>
              <a:rPr lang="he-IL" dirty="0"/>
              <a:t>ראשית, החתולים מנסים לשמור על חום גופם כשקר להם, ולכן הם נוהגים להתכרבל במקומות חמימים או להיכנס למקומות סגורים כמו קופסאות. </a:t>
            </a:r>
          </a:p>
          <a:p>
            <a:r>
              <a:rPr lang="he-IL" dirty="0"/>
              <a:t> כמו כן מחקר שנערך ב-2014 מצא שמסתור בתוך קופסה מספק לחתולים תחושת ביטחון ועוזר להם להפחית את רמות החרדה, ובמיוחד כשהם מגיעים למקום חדש. לפיכך מומלץ לפזר כמה קופסאות בבית כשמאמצים חתול חדש. </a:t>
            </a:r>
          </a:p>
          <a:p>
            <a:r>
              <a:rPr lang="he-IL" dirty="0"/>
              <a:t>סיבה נוספת שחתולים אוהבים להיכנס לקופסאות היא שהן משמשות מקום מסתור שממנו הם יכולים לתצפת על סביבתם. באופן זה החתולים מממשים את יצר הציד שטבוע בהם גם כשהם בסביבה מוגנת כמו בית.</a:t>
            </a:r>
          </a:p>
        </p:txBody>
      </p:sp>
      <p:sp>
        <p:nvSpPr>
          <p:cNvPr id="4" name="TextBox 3">
            <a:extLst>
              <a:ext uri="{FF2B5EF4-FFF2-40B4-BE49-F238E27FC236}">
                <a16:creationId xmlns:a16="http://schemas.microsoft.com/office/drawing/2014/main" id="{1A42D715-73F9-3243-ABC1-0735376D5231}"/>
              </a:ext>
            </a:extLst>
          </p:cNvPr>
          <p:cNvSpPr txBox="1"/>
          <p:nvPr/>
        </p:nvSpPr>
        <p:spPr>
          <a:xfrm>
            <a:off x="11153040" y="1635368"/>
            <a:ext cx="996463" cy="1200329"/>
          </a:xfrm>
          <a:prstGeom prst="rect">
            <a:avLst/>
          </a:prstGeom>
          <a:noFill/>
          <a:ln>
            <a:solidFill>
              <a:schemeClr val="accent6">
                <a:lumMod val="50000"/>
              </a:schemeClr>
            </a:solidFill>
          </a:ln>
        </p:spPr>
        <p:txBody>
          <a:bodyPr wrap="square" rtlCol="1">
            <a:spAutoFit/>
          </a:bodyPr>
          <a:lstStyle/>
          <a:p>
            <a:r>
              <a:rPr lang="he-IL" dirty="0"/>
              <a:t>משפט </a:t>
            </a:r>
          </a:p>
          <a:p>
            <a:r>
              <a:rPr lang="he-IL" dirty="0"/>
              <a:t>פתיחה</a:t>
            </a:r>
          </a:p>
          <a:p>
            <a:r>
              <a:rPr lang="he-IL" dirty="0"/>
              <a:t>על הנושא</a:t>
            </a:r>
          </a:p>
        </p:txBody>
      </p:sp>
      <p:sp>
        <p:nvSpPr>
          <p:cNvPr id="5" name="TextBox 4">
            <a:extLst>
              <a:ext uri="{FF2B5EF4-FFF2-40B4-BE49-F238E27FC236}">
                <a16:creationId xmlns:a16="http://schemas.microsoft.com/office/drawing/2014/main" id="{C5CD12C7-AAB1-654E-B038-0669385C3549}"/>
              </a:ext>
            </a:extLst>
          </p:cNvPr>
          <p:cNvSpPr txBox="1"/>
          <p:nvPr/>
        </p:nvSpPr>
        <p:spPr>
          <a:xfrm>
            <a:off x="11195538" y="2988379"/>
            <a:ext cx="762000" cy="646331"/>
          </a:xfrm>
          <a:prstGeom prst="rect">
            <a:avLst/>
          </a:prstGeom>
          <a:noFill/>
          <a:ln>
            <a:solidFill>
              <a:schemeClr val="accent6">
                <a:lumMod val="50000"/>
              </a:schemeClr>
            </a:solidFill>
          </a:ln>
        </p:spPr>
        <p:txBody>
          <a:bodyPr wrap="square" rtlCol="1">
            <a:spAutoFit/>
          </a:bodyPr>
          <a:lstStyle/>
          <a:p>
            <a:r>
              <a:rPr lang="he-IL" dirty="0"/>
              <a:t>תבחין </a:t>
            </a:r>
          </a:p>
          <a:p>
            <a:r>
              <a:rPr lang="he-IL" dirty="0"/>
              <a:t>ראשון</a:t>
            </a:r>
          </a:p>
        </p:txBody>
      </p:sp>
      <p:sp>
        <p:nvSpPr>
          <p:cNvPr id="6" name="TextBox 5">
            <a:extLst>
              <a:ext uri="{FF2B5EF4-FFF2-40B4-BE49-F238E27FC236}">
                <a16:creationId xmlns:a16="http://schemas.microsoft.com/office/drawing/2014/main" id="{BA33EA6E-6BA8-F84E-8A74-1D327DD6CEA4}"/>
              </a:ext>
            </a:extLst>
          </p:cNvPr>
          <p:cNvSpPr txBox="1"/>
          <p:nvPr/>
        </p:nvSpPr>
        <p:spPr>
          <a:xfrm>
            <a:off x="11195538" y="3886702"/>
            <a:ext cx="825012" cy="646331"/>
          </a:xfrm>
          <a:prstGeom prst="rect">
            <a:avLst/>
          </a:prstGeom>
          <a:noFill/>
          <a:ln>
            <a:solidFill>
              <a:schemeClr val="accent6">
                <a:lumMod val="50000"/>
              </a:schemeClr>
            </a:solidFill>
          </a:ln>
        </p:spPr>
        <p:txBody>
          <a:bodyPr wrap="square" rtlCol="1">
            <a:spAutoFit/>
          </a:bodyPr>
          <a:lstStyle/>
          <a:p>
            <a:r>
              <a:rPr lang="he-IL" dirty="0"/>
              <a:t>תבחין</a:t>
            </a:r>
          </a:p>
          <a:p>
            <a:r>
              <a:rPr lang="he-IL" dirty="0"/>
              <a:t> שני</a:t>
            </a:r>
          </a:p>
        </p:txBody>
      </p:sp>
      <p:sp>
        <p:nvSpPr>
          <p:cNvPr id="7" name="TextBox 6">
            <a:extLst>
              <a:ext uri="{FF2B5EF4-FFF2-40B4-BE49-F238E27FC236}">
                <a16:creationId xmlns:a16="http://schemas.microsoft.com/office/drawing/2014/main" id="{2EC2F3DC-01A4-6D47-97D4-FF268FC47BE2}"/>
              </a:ext>
            </a:extLst>
          </p:cNvPr>
          <p:cNvSpPr txBox="1"/>
          <p:nvPr/>
        </p:nvSpPr>
        <p:spPr>
          <a:xfrm>
            <a:off x="11195537" y="4993027"/>
            <a:ext cx="841131" cy="646331"/>
          </a:xfrm>
          <a:prstGeom prst="rect">
            <a:avLst/>
          </a:prstGeom>
          <a:noFill/>
          <a:ln>
            <a:solidFill>
              <a:schemeClr val="accent6">
                <a:lumMod val="50000"/>
              </a:schemeClr>
            </a:solidFill>
          </a:ln>
        </p:spPr>
        <p:txBody>
          <a:bodyPr wrap="square" rtlCol="1">
            <a:spAutoFit/>
          </a:bodyPr>
          <a:lstStyle/>
          <a:p>
            <a:r>
              <a:rPr lang="he-IL" dirty="0"/>
              <a:t>תבחין </a:t>
            </a:r>
          </a:p>
          <a:p>
            <a:r>
              <a:rPr lang="he-IL" dirty="0"/>
              <a:t>שלישי</a:t>
            </a:r>
          </a:p>
        </p:txBody>
      </p:sp>
    </p:spTree>
    <p:extLst>
      <p:ext uri="{BB962C8B-B14F-4D97-AF65-F5344CB8AC3E}">
        <p14:creationId xmlns:p14="http://schemas.microsoft.com/office/powerpoint/2010/main" val="223855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F72CD4-535C-A745-8B32-7823821250E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F765B9B-A69D-6349-85A1-C6FC36745410}"/>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1676910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93F191-3C95-C640-B45E-808217A8BCB3}"/>
              </a:ext>
            </a:extLst>
          </p:cNvPr>
          <p:cNvSpPr>
            <a:spLocks noGrp="1"/>
          </p:cNvSpPr>
          <p:nvPr>
            <p:ph type="title"/>
          </p:nvPr>
        </p:nvSpPr>
        <p:spPr/>
        <p:txBody>
          <a:bodyPr/>
          <a:lstStyle/>
          <a:p>
            <a:r>
              <a:rPr lang="he-IL" dirty="0"/>
              <a:t>סיכום ממזג</a:t>
            </a:r>
          </a:p>
        </p:txBody>
      </p:sp>
      <p:sp>
        <p:nvSpPr>
          <p:cNvPr id="3" name="מציין מיקום תוכן 2">
            <a:extLst>
              <a:ext uri="{FF2B5EF4-FFF2-40B4-BE49-F238E27FC236}">
                <a16:creationId xmlns:a16="http://schemas.microsoft.com/office/drawing/2014/main" id="{DA2220EC-3891-D94D-B931-7CB39C33687C}"/>
              </a:ext>
            </a:extLst>
          </p:cNvPr>
          <p:cNvSpPr>
            <a:spLocks noGrp="1"/>
          </p:cNvSpPr>
          <p:nvPr>
            <p:ph idx="1"/>
          </p:nvPr>
        </p:nvSpPr>
        <p:spPr>
          <a:xfrm>
            <a:off x="293077" y="1825625"/>
            <a:ext cx="11060723" cy="4351338"/>
          </a:xfrm>
        </p:spPr>
        <p:txBody>
          <a:bodyPr/>
          <a:lstStyle/>
          <a:p>
            <a:r>
              <a:rPr lang="he-IL" dirty="0"/>
              <a:t>נלמד להוסיף עוד טקסט לסיכום שלנו.</a:t>
            </a:r>
          </a:p>
          <a:p>
            <a:endParaRPr lang="he-IL" dirty="0"/>
          </a:p>
          <a:p>
            <a:r>
              <a:rPr lang="he-IL" dirty="0"/>
              <a:t>הטקסטים </a:t>
            </a:r>
          </a:p>
          <a:p>
            <a:r>
              <a:rPr lang="he-IL" b="1" dirty="0"/>
              <a:t>למה חתולים אוהבים קופסאות?</a:t>
            </a:r>
          </a:p>
          <a:p>
            <a:pPr marL="514350" indent="-514350">
              <a:buAutoNum type="arabicPeriod"/>
            </a:pPr>
            <a:r>
              <a:rPr lang="he-IL" dirty="0"/>
              <a:t>מט״ח 2023</a:t>
            </a:r>
          </a:p>
          <a:p>
            <a:pPr marL="514350" indent="-514350">
              <a:buAutoNum type="arabicPeriod"/>
            </a:pPr>
            <a:r>
              <a:rPr lang="he-IL" dirty="0"/>
              <a:t>זכאי 2020 </a:t>
            </a:r>
            <a:endParaRPr lang="en-US" dirty="0"/>
          </a:p>
          <a:p>
            <a:endParaRPr lang="he-IL" dirty="0"/>
          </a:p>
        </p:txBody>
      </p:sp>
      <p:pic>
        <p:nvPicPr>
          <p:cNvPr id="6" name="תמונה 5">
            <a:extLst>
              <a:ext uri="{FF2B5EF4-FFF2-40B4-BE49-F238E27FC236}">
                <a16:creationId xmlns:a16="http://schemas.microsoft.com/office/drawing/2014/main" id="{3A4D40BB-82AE-0042-90D2-D196534C1C1C}"/>
              </a:ext>
            </a:extLst>
          </p:cNvPr>
          <p:cNvPicPr>
            <a:picLocks noChangeAspect="1"/>
          </p:cNvPicPr>
          <p:nvPr/>
        </p:nvPicPr>
        <p:blipFill>
          <a:blip r:embed="rId2"/>
          <a:stretch>
            <a:fillRect/>
          </a:stretch>
        </p:blipFill>
        <p:spPr>
          <a:xfrm>
            <a:off x="14748" y="4305300"/>
            <a:ext cx="3289300" cy="2463800"/>
          </a:xfrm>
          <a:prstGeom prst="rect">
            <a:avLst/>
          </a:prstGeom>
        </p:spPr>
      </p:pic>
    </p:spTree>
    <p:extLst>
      <p:ext uri="{BB962C8B-B14F-4D97-AF65-F5344CB8AC3E}">
        <p14:creationId xmlns:p14="http://schemas.microsoft.com/office/powerpoint/2010/main" val="1075793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9" name="Straight Connector 128">
            <a:extLst>
              <a:ext uri="{FF2B5EF4-FFF2-40B4-BE49-F238E27FC236}">
                <a16:creationId xmlns:a16="http://schemas.microsoft.com/office/drawing/2014/main" id="{A1D70DCA-AF91-5947-A605-C9C3A1788E9B}"/>
              </a:ext>
            </a:extLst>
          </p:cNvPr>
          <p:cNvCxnSpPr>
            <a:cxnSpLocks/>
          </p:cNvCxnSpPr>
          <p:nvPr/>
        </p:nvCxnSpPr>
        <p:spPr>
          <a:xfrm>
            <a:off x="2079675" y="4604450"/>
            <a:ext cx="1149" cy="200558"/>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E40BD996-5735-E04C-B30A-D1B623CC80DA}"/>
              </a:ext>
            </a:extLst>
          </p:cNvPr>
          <p:cNvCxnSpPr>
            <a:cxnSpLocks/>
            <a:endCxn id="14" idx="8"/>
          </p:cNvCxnSpPr>
          <p:nvPr/>
        </p:nvCxnSpPr>
        <p:spPr>
          <a:xfrm>
            <a:off x="4292777" y="4072268"/>
            <a:ext cx="1" cy="453843"/>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1771045-ACA3-3B4C-878F-B0877BFD326F}"/>
              </a:ext>
            </a:extLst>
          </p:cNvPr>
          <p:cNvCxnSpPr>
            <a:cxnSpLocks/>
          </p:cNvCxnSpPr>
          <p:nvPr/>
        </p:nvCxnSpPr>
        <p:spPr>
          <a:xfrm>
            <a:off x="6308555" y="3186720"/>
            <a:ext cx="0" cy="716157"/>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CE2355B-EA71-DE46-A0BD-3CC9F6565B15}"/>
              </a:ext>
            </a:extLst>
          </p:cNvPr>
          <p:cNvCxnSpPr>
            <a:cxnSpLocks/>
            <a:endCxn id="16" idx="8"/>
          </p:cNvCxnSpPr>
          <p:nvPr/>
        </p:nvCxnSpPr>
        <p:spPr>
          <a:xfrm flipH="1">
            <a:off x="8454247" y="2172607"/>
            <a:ext cx="10504" cy="850493"/>
          </a:xfrm>
          <a:prstGeom prst="line">
            <a:avLst/>
          </a:prstGeom>
          <a:ln w="1905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sp>
        <p:nvSpPr>
          <p:cNvPr id="7" name="Freeform 6">
            <a:extLst>
              <a:ext uri="{FF2B5EF4-FFF2-40B4-BE49-F238E27FC236}">
                <a16:creationId xmlns:a16="http://schemas.microsoft.com/office/drawing/2014/main" id="{B48A0EA4-E074-3042-8E12-AFB03C7F4964}"/>
              </a:ext>
            </a:extLst>
          </p:cNvPr>
          <p:cNvSpPr/>
          <p:nvPr/>
        </p:nvSpPr>
        <p:spPr>
          <a:xfrm>
            <a:off x="10129739" y="649499"/>
            <a:ext cx="1197051" cy="3405267"/>
          </a:xfrm>
          <a:custGeom>
            <a:avLst/>
            <a:gdLst>
              <a:gd name="connsiteX0" fmla="*/ 598476 w 1197051"/>
              <a:gd name="connsiteY0" fmla="*/ 0 h 3405267"/>
              <a:gd name="connsiteX1" fmla="*/ 314867 w 1197051"/>
              <a:gd name="connsiteY1" fmla="*/ 0 h 3405267"/>
              <a:gd name="connsiteX2" fmla="*/ 314867 w 1197051"/>
              <a:gd name="connsiteY2" fmla="*/ 203018 h 3405267"/>
              <a:gd name="connsiteX3" fmla="*/ 0 w 1197051"/>
              <a:gd name="connsiteY3" fmla="*/ 1702534 h 3405267"/>
              <a:gd name="connsiteX4" fmla="*/ 314867 w 1197051"/>
              <a:gd name="connsiteY4" fmla="*/ 3202150 h 3405267"/>
              <a:gd name="connsiteX5" fmla="*/ 314867 w 1197051"/>
              <a:gd name="connsiteY5" fmla="*/ 3405267 h 3405267"/>
              <a:gd name="connsiteX6" fmla="*/ 598476 w 1197051"/>
              <a:gd name="connsiteY6" fmla="*/ 3405267 h 3405267"/>
              <a:gd name="connsiteX7" fmla="*/ 1197051 w 1197051"/>
              <a:gd name="connsiteY7" fmla="*/ 1702634 h 3405267"/>
              <a:gd name="connsiteX8" fmla="*/ 598476 w 1197051"/>
              <a:gd name="connsiteY8" fmla="*/ 0 h 340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051" h="3405267">
                <a:moveTo>
                  <a:pt x="598476" y="0"/>
                </a:moveTo>
                <a:lnTo>
                  <a:pt x="314867" y="0"/>
                </a:lnTo>
                <a:lnTo>
                  <a:pt x="314867" y="203018"/>
                </a:lnTo>
                <a:cubicBezTo>
                  <a:pt x="127425" y="490518"/>
                  <a:pt x="0" y="1054235"/>
                  <a:pt x="0" y="1702534"/>
                </a:cubicBezTo>
                <a:cubicBezTo>
                  <a:pt x="0" y="2350833"/>
                  <a:pt x="127425" y="2914649"/>
                  <a:pt x="314867" y="3202150"/>
                </a:cubicBezTo>
                <a:lnTo>
                  <a:pt x="314867" y="3405267"/>
                </a:lnTo>
                <a:lnTo>
                  <a:pt x="598476" y="3405267"/>
                </a:lnTo>
                <a:cubicBezTo>
                  <a:pt x="929021" y="3405267"/>
                  <a:pt x="1197051" y="2643027"/>
                  <a:pt x="1197051" y="1702634"/>
                </a:cubicBezTo>
                <a:cubicBezTo>
                  <a:pt x="1197051" y="762241"/>
                  <a:pt x="929021" y="0"/>
                  <a:pt x="598476" y="0"/>
                </a:cubicBezTo>
                <a:close/>
              </a:path>
            </a:pathLst>
          </a:custGeom>
          <a:solidFill>
            <a:schemeClr val="accent1">
              <a:lumMod val="75000"/>
            </a:schemeClr>
          </a:solidFill>
          <a:ln w="998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A83E740E-9EB4-9D45-89F3-35A41BE5469A}"/>
              </a:ext>
            </a:extLst>
          </p:cNvPr>
          <p:cNvSpPr/>
          <p:nvPr/>
        </p:nvSpPr>
        <p:spPr>
          <a:xfrm>
            <a:off x="9846130" y="649499"/>
            <a:ext cx="1196951" cy="3405067"/>
          </a:xfrm>
          <a:custGeom>
            <a:avLst/>
            <a:gdLst>
              <a:gd name="connsiteX0" fmla="*/ 1196952 w 1196951"/>
              <a:gd name="connsiteY0" fmla="*/ 1702534 h 3405067"/>
              <a:gd name="connsiteX1" fmla="*/ 598476 w 1196951"/>
              <a:gd name="connsiteY1" fmla="*/ 3405068 h 3405067"/>
              <a:gd name="connsiteX2" fmla="*/ 0 w 1196951"/>
              <a:gd name="connsiteY2" fmla="*/ 1702534 h 3405067"/>
              <a:gd name="connsiteX3" fmla="*/ 598476 w 1196951"/>
              <a:gd name="connsiteY3" fmla="*/ 0 h 3405067"/>
              <a:gd name="connsiteX4" fmla="*/ 1196952 w 1196951"/>
              <a:gd name="connsiteY4" fmla="*/ 1702534 h 3405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951" h="3405067">
                <a:moveTo>
                  <a:pt x="1196952" y="1702534"/>
                </a:moveTo>
                <a:cubicBezTo>
                  <a:pt x="1196952" y="2642817"/>
                  <a:pt x="929005" y="3405068"/>
                  <a:pt x="598476" y="3405068"/>
                </a:cubicBezTo>
                <a:cubicBezTo>
                  <a:pt x="267947" y="3405068"/>
                  <a:pt x="0" y="2642818"/>
                  <a:pt x="0" y="1702534"/>
                </a:cubicBezTo>
                <a:cubicBezTo>
                  <a:pt x="0" y="762250"/>
                  <a:pt x="267947" y="0"/>
                  <a:pt x="598476" y="0"/>
                </a:cubicBezTo>
                <a:cubicBezTo>
                  <a:pt x="929005" y="0"/>
                  <a:pt x="1196952" y="762250"/>
                  <a:pt x="1196952" y="1702534"/>
                </a:cubicBezTo>
                <a:close/>
              </a:path>
            </a:pathLst>
          </a:custGeom>
          <a:solidFill>
            <a:schemeClr val="bg1"/>
          </a:solidFill>
          <a:ln w="998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063DF1DF-B247-BF4A-86EB-488C424A61A0}"/>
              </a:ext>
            </a:extLst>
          </p:cNvPr>
          <p:cNvSpPr/>
          <p:nvPr/>
        </p:nvSpPr>
        <p:spPr>
          <a:xfrm>
            <a:off x="9919028" y="992921"/>
            <a:ext cx="967187" cy="2718222"/>
          </a:xfrm>
          <a:custGeom>
            <a:avLst/>
            <a:gdLst>
              <a:gd name="connsiteX0" fmla="*/ 955484 w 955484"/>
              <a:gd name="connsiteY0" fmla="*/ 1359111 h 2718222"/>
              <a:gd name="connsiteX1" fmla="*/ 477742 w 955484"/>
              <a:gd name="connsiteY1" fmla="*/ 2718222 h 2718222"/>
              <a:gd name="connsiteX2" fmla="*/ -1 w 955484"/>
              <a:gd name="connsiteY2" fmla="*/ 1359111 h 2718222"/>
              <a:gd name="connsiteX3" fmla="*/ 477742 w 955484"/>
              <a:gd name="connsiteY3" fmla="*/ 0 h 2718222"/>
              <a:gd name="connsiteX4" fmla="*/ 955484 w 955484"/>
              <a:gd name="connsiteY4" fmla="*/ 1359111 h 271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484" h="2718222">
                <a:moveTo>
                  <a:pt x="955484" y="1359111"/>
                </a:moveTo>
                <a:cubicBezTo>
                  <a:pt x="955484" y="2109728"/>
                  <a:pt x="741592" y="2718222"/>
                  <a:pt x="477742" y="2718222"/>
                </a:cubicBezTo>
                <a:cubicBezTo>
                  <a:pt x="213892" y="2718222"/>
                  <a:pt x="-1" y="2109727"/>
                  <a:pt x="-1" y="1359111"/>
                </a:cubicBezTo>
                <a:cubicBezTo>
                  <a:pt x="-1" y="608495"/>
                  <a:pt x="213892" y="0"/>
                  <a:pt x="477742" y="0"/>
                </a:cubicBezTo>
                <a:cubicBezTo>
                  <a:pt x="741592" y="0"/>
                  <a:pt x="955484" y="608495"/>
                  <a:pt x="955484" y="1359111"/>
                </a:cubicBezTo>
                <a:close/>
              </a:path>
            </a:pathLst>
          </a:custGeom>
          <a:solidFill>
            <a:schemeClr val="accent1"/>
          </a:solidFill>
          <a:ln w="998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397E075-1C02-7E4B-BFFD-E830F4D98A90}"/>
              </a:ext>
            </a:extLst>
          </p:cNvPr>
          <p:cNvSpPr/>
          <p:nvPr/>
        </p:nvSpPr>
        <p:spPr>
          <a:xfrm>
            <a:off x="10003912" y="1384677"/>
            <a:ext cx="680163" cy="1934810"/>
          </a:xfrm>
          <a:custGeom>
            <a:avLst/>
            <a:gdLst>
              <a:gd name="connsiteX0" fmla="*/ 680163 w 680163"/>
              <a:gd name="connsiteY0" fmla="*/ 967356 h 1934810"/>
              <a:gd name="connsiteX1" fmla="*/ 340631 w 680163"/>
              <a:gd name="connsiteY1" fmla="*/ 1934811 h 1934810"/>
              <a:gd name="connsiteX2" fmla="*/ 0 w 680163"/>
              <a:gd name="connsiteY2" fmla="*/ 967356 h 1934810"/>
              <a:gd name="connsiteX3" fmla="*/ 340132 w 680163"/>
              <a:gd name="connsiteY3" fmla="*/ 0 h 1934810"/>
              <a:gd name="connsiteX4" fmla="*/ 680163 w 680163"/>
              <a:gd name="connsiteY4" fmla="*/ 967356 h 193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163" h="1934810">
                <a:moveTo>
                  <a:pt x="680163" y="967356"/>
                </a:moveTo>
                <a:cubicBezTo>
                  <a:pt x="680163" y="1501713"/>
                  <a:pt x="527973" y="1934811"/>
                  <a:pt x="340631" y="1934811"/>
                </a:cubicBezTo>
                <a:cubicBezTo>
                  <a:pt x="153289" y="1934811"/>
                  <a:pt x="0" y="1501713"/>
                  <a:pt x="0" y="967356"/>
                </a:cubicBezTo>
                <a:cubicBezTo>
                  <a:pt x="0" y="432998"/>
                  <a:pt x="152190" y="0"/>
                  <a:pt x="340132" y="0"/>
                </a:cubicBezTo>
                <a:cubicBezTo>
                  <a:pt x="528073" y="0"/>
                  <a:pt x="680163" y="433198"/>
                  <a:pt x="680163" y="967356"/>
                </a:cubicBezTo>
                <a:close/>
              </a:path>
            </a:pathLst>
          </a:custGeom>
          <a:solidFill>
            <a:schemeClr val="bg1"/>
          </a:solidFill>
          <a:ln w="998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AEEF718A-D5D0-D34A-A925-0F115228EAF8}"/>
              </a:ext>
            </a:extLst>
          </p:cNvPr>
          <p:cNvSpPr/>
          <p:nvPr/>
        </p:nvSpPr>
        <p:spPr>
          <a:xfrm>
            <a:off x="10087697" y="1712921"/>
            <a:ext cx="449081" cy="1278223"/>
          </a:xfrm>
          <a:custGeom>
            <a:avLst/>
            <a:gdLst>
              <a:gd name="connsiteX0" fmla="*/ 449081 w 449081"/>
              <a:gd name="connsiteY0" fmla="*/ 639112 h 1278223"/>
              <a:gd name="connsiteX1" fmla="*/ 224491 w 449081"/>
              <a:gd name="connsiteY1" fmla="*/ 1278224 h 1278223"/>
              <a:gd name="connsiteX2" fmla="*/ 0 w 449081"/>
              <a:gd name="connsiteY2" fmla="*/ 639112 h 1278223"/>
              <a:gd name="connsiteX3" fmla="*/ 224491 w 449081"/>
              <a:gd name="connsiteY3" fmla="*/ 0 h 1278223"/>
              <a:gd name="connsiteX4" fmla="*/ 449081 w 449081"/>
              <a:gd name="connsiteY4" fmla="*/ 639112 h 127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081" h="1278223">
                <a:moveTo>
                  <a:pt x="449081" y="639112"/>
                </a:moveTo>
                <a:cubicBezTo>
                  <a:pt x="449081" y="991922"/>
                  <a:pt x="348520" y="1278224"/>
                  <a:pt x="224491" y="1278224"/>
                </a:cubicBezTo>
                <a:cubicBezTo>
                  <a:pt x="100462" y="1278224"/>
                  <a:pt x="0" y="992221"/>
                  <a:pt x="0" y="639112"/>
                </a:cubicBezTo>
                <a:cubicBezTo>
                  <a:pt x="0" y="286003"/>
                  <a:pt x="100561" y="0"/>
                  <a:pt x="224491" y="0"/>
                </a:cubicBezTo>
                <a:cubicBezTo>
                  <a:pt x="348420" y="0"/>
                  <a:pt x="449081" y="286402"/>
                  <a:pt x="449081" y="639112"/>
                </a:cubicBezTo>
                <a:close/>
              </a:path>
            </a:pathLst>
          </a:custGeom>
          <a:solidFill>
            <a:schemeClr val="accent1"/>
          </a:solidFill>
          <a:ln w="9982"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1568311A-7A05-7B42-8FE1-17D4869EEA3D}"/>
              </a:ext>
            </a:extLst>
          </p:cNvPr>
          <p:cNvSpPr/>
          <p:nvPr/>
        </p:nvSpPr>
        <p:spPr>
          <a:xfrm>
            <a:off x="10180669" y="2066030"/>
            <a:ext cx="201222" cy="572104"/>
          </a:xfrm>
          <a:custGeom>
            <a:avLst/>
            <a:gdLst>
              <a:gd name="connsiteX0" fmla="*/ 201223 w 201222"/>
              <a:gd name="connsiteY0" fmla="*/ 286003 h 572104"/>
              <a:gd name="connsiteX1" fmla="*/ 100661 w 201222"/>
              <a:gd name="connsiteY1" fmla="*/ 572105 h 572104"/>
              <a:gd name="connsiteX2" fmla="*/ 0 w 201222"/>
              <a:gd name="connsiteY2" fmla="*/ 286003 h 572104"/>
              <a:gd name="connsiteX3" fmla="*/ 100661 w 201222"/>
              <a:gd name="connsiteY3" fmla="*/ 0 h 572104"/>
              <a:gd name="connsiteX4" fmla="*/ 201223 w 201222"/>
              <a:gd name="connsiteY4" fmla="*/ 286003 h 572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22" h="572104">
                <a:moveTo>
                  <a:pt x="201223" y="286003"/>
                </a:moveTo>
                <a:cubicBezTo>
                  <a:pt x="201223" y="444083"/>
                  <a:pt x="156184" y="572105"/>
                  <a:pt x="100661" y="572105"/>
                </a:cubicBezTo>
                <a:cubicBezTo>
                  <a:pt x="45137" y="572105"/>
                  <a:pt x="0" y="444083"/>
                  <a:pt x="0" y="286003"/>
                </a:cubicBezTo>
                <a:cubicBezTo>
                  <a:pt x="0" y="127922"/>
                  <a:pt x="45037" y="0"/>
                  <a:pt x="100661" y="0"/>
                </a:cubicBezTo>
                <a:cubicBezTo>
                  <a:pt x="156284" y="0"/>
                  <a:pt x="201223" y="128022"/>
                  <a:pt x="201223" y="286003"/>
                </a:cubicBezTo>
                <a:close/>
              </a:path>
            </a:pathLst>
          </a:custGeom>
          <a:solidFill>
            <a:schemeClr val="bg1"/>
          </a:solidFill>
          <a:ln w="9982"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208FC70C-C797-B04C-A843-4B80CB48710B}"/>
              </a:ext>
            </a:extLst>
          </p:cNvPr>
          <p:cNvSpPr/>
          <p:nvPr/>
        </p:nvSpPr>
        <p:spPr>
          <a:xfrm>
            <a:off x="1598488" y="4783753"/>
            <a:ext cx="964871" cy="964859"/>
          </a:xfrm>
          <a:custGeom>
            <a:avLst/>
            <a:gdLst>
              <a:gd name="connsiteX0" fmla="*/ 482535 w 964871"/>
              <a:gd name="connsiteY0" fmla="*/ 0 h 964859"/>
              <a:gd name="connsiteX1" fmla="*/ 0 w 964871"/>
              <a:gd name="connsiteY1" fmla="*/ 482330 h 964859"/>
              <a:gd name="connsiteX2" fmla="*/ 482336 w 964871"/>
              <a:gd name="connsiteY2" fmla="*/ 964859 h 964859"/>
              <a:gd name="connsiteX3" fmla="*/ 964871 w 964871"/>
              <a:gd name="connsiteY3" fmla="*/ 482529 h 964859"/>
              <a:gd name="connsiteX4" fmla="*/ 964871 w 964871"/>
              <a:gd name="connsiteY4" fmla="*/ 482430 h 964859"/>
              <a:gd name="connsiteX5" fmla="*/ 482535 w 964871"/>
              <a:gd name="connsiteY5" fmla="*/ 0 h 964859"/>
              <a:gd name="connsiteX6" fmla="*/ 482535 w 964871"/>
              <a:gd name="connsiteY6" fmla="*/ 914828 h 964859"/>
              <a:gd name="connsiteX7" fmla="*/ 49931 w 964871"/>
              <a:gd name="connsiteY7" fmla="*/ 482430 h 964859"/>
              <a:gd name="connsiteX8" fmla="*/ 482336 w 964871"/>
              <a:gd name="connsiteY8" fmla="*/ 49831 h 964859"/>
              <a:gd name="connsiteX9" fmla="*/ 914940 w 964871"/>
              <a:gd name="connsiteY9" fmla="*/ 482230 h 964859"/>
              <a:gd name="connsiteX10" fmla="*/ 914940 w 964871"/>
              <a:gd name="connsiteY10" fmla="*/ 482430 h 964859"/>
              <a:gd name="connsiteX11" fmla="*/ 482535 w 964871"/>
              <a:gd name="connsiteY11" fmla="*/ 915028 h 96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9">
                <a:moveTo>
                  <a:pt x="482535" y="0"/>
                </a:moveTo>
                <a:cubicBezTo>
                  <a:pt x="216093" y="-60"/>
                  <a:pt x="55" y="215890"/>
                  <a:pt x="0" y="482330"/>
                </a:cubicBezTo>
                <a:cubicBezTo>
                  <a:pt x="-55" y="748769"/>
                  <a:pt x="215894" y="964799"/>
                  <a:pt x="482336" y="964859"/>
                </a:cubicBezTo>
                <a:cubicBezTo>
                  <a:pt x="748779" y="964919"/>
                  <a:pt x="964811" y="748969"/>
                  <a:pt x="964871" y="482529"/>
                </a:cubicBezTo>
                <a:cubicBezTo>
                  <a:pt x="964871" y="482499"/>
                  <a:pt x="964871" y="482459"/>
                  <a:pt x="964871" y="482430"/>
                </a:cubicBezTo>
                <a:cubicBezTo>
                  <a:pt x="964871" y="216030"/>
                  <a:pt x="748939" y="60"/>
                  <a:pt x="482535" y="0"/>
                </a:cubicBezTo>
                <a:close/>
                <a:moveTo>
                  <a:pt x="482535" y="914828"/>
                </a:moveTo>
                <a:cubicBezTo>
                  <a:pt x="243669" y="914889"/>
                  <a:pt x="49986" y="721288"/>
                  <a:pt x="49931" y="482430"/>
                </a:cubicBezTo>
                <a:cubicBezTo>
                  <a:pt x="49876" y="243571"/>
                  <a:pt x="243470" y="49891"/>
                  <a:pt x="482336" y="49831"/>
                </a:cubicBezTo>
                <a:cubicBezTo>
                  <a:pt x="721197" y="49771"/>
                  <a:pt x="914880" y="243372"/>
                  <a:pt x="914940" y="482230"/>
                </a:cubicBezTo>
                <a:cubicBezTo>
                  <a:pt x="914940" y="482300"/>
                  <a:pt x="914940" y="482360"/>
                  <a:pt x="914940" y="482430"/>
                </a:cubicBezTo>
                <a:cubicBezTo>
                  <a:pt x="914770" y="721198"/>
                  <a:pt x="721307" y="914749"/>
                  <a:pt x="482535" y="915028"/>
                </a:cubicBezTo>
                <a:close/>
              </a:path>
            </a:pathLst>
          </a:custGeom>
          <a:solidFill>
            <a:schemeClr val="accent1"/>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14" name="Freeform 13">
            <a:extLst>
              <a:ext uri="{FF2B5EF4-FFF2-40B4-BE49-F238E27FC236}">
                <a16:creationId xmlns:a16="http://schemas.microsoft.com/office/drawing/2014/main" id="{8E93A6CB-7AE8-D54B-BFC6-9D51A6EF3C64}"/>
              </a:ext>
            </a:extLst>
          </p:cNvPr>
          <p:cNvSpPr/>
          <p:nvPr/>
        </p:nvSpPr>
        <p:spPr>
          <a:xfrm>
            <a:off x="3810342" y="4476280"/>
            <a:ext cx="964871" cy="964858"/>
          </a:xfrm>
          <a:custGeom>
            <a:avLst/>
            <a:gdLst>
              <a:gd name="connsiteX0" fmla="*/ 482436 w 964871"/>
              <a:gd name="connsiteY0" fmla="*/ 0 h 964858"/>
              <a:gd name="connsiteX1" fmla="*/ 0 w 964871"/>
              <a:gd name="connsiteY1" fmla="*/ 482430 h 964858"/>
              <a:gd name="connsiteX2" fmla="*/ 482436 w 964871"/>
              <a:gd name="connsiteY2" fmla="*/ 964859 h 964858"/>
              <a:gd name="connsiteX3" fmla="*/ 964871 w 964871"/>
              <a:gd name="connsiteY3" fmla="*/ 482430 h 964858"/>
              <a:gd name="connsiteX4" fmla="*/ 482635 w 964871"/>
              <a:gd name="connsiteY4" fmla="*/ 0 h 964858"/>
              <a:gd name="connsiteX5" fmla="*/ 482436 w 964871"/>
              <a:gd name="connsiteY5" fmla="*/ 0 h 964858"/>
              <a:gd name="connsiteX6" fmla="*/ 482436 w 964871"/>
              <a:gd name="connsiteY6" fmla="*/ 914829 h 964858"/>
              <a:gd name="connsiteX7" fmla="*/ 49931 w 964871"/>
              <a:gd name="connsiteY7" fmla="*/ 482330 h 964858"/>
              <a:gd name="connsiteX8" fmla="*/ 482436 w 964871"/>
              <a:gd name="connsiteY8" fmla="*/ 49831 h 964858"/>
              <a:gd name="connsiteX9" fmla="*/ 914940 w 964871"/>
              <a:gd name="connsiteY9" fmla="*/ 482330 h 964858"/>
              <a:gd name="connsiteX10" fmla="*/ 914940 w 964871"/>
              <a:gd name="connsiteY10" fmla="*/ 482430 h 964858"/>
              <a:gd name="connsiteX11" fmla="*/ 482436 w 964871"/>
              <a:gd name="connsiteY11" fmla="*/ 914829 h 9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8">
                <a:moveTo>
                  <a:pt x="482436" y="0"/>
                </a:moveTo>
                <a:cubicBezTo>
                  <a:pt x="215993" y="0"/>
                  <a:pt x="0" y="215990"/>
                  <a:pt x="0" y="482430"/>
                </a:cubicBezTo>
                <a:cubicBezTo>
                  <a:pt x="0" y="748869"/>
                  <a:pt x="215993" y="964859"/>
                  <a:pt x="482436" y="964859"/>
                </a:cubicBezTo>
                <a:cubicBezTo>
                  <a:pt x="748879" y="964859"/>
                  <a:pt x="964871" y="748869"/>
                  <a:pt x="964871" y="482430"/>
                </a:cubicBezTo>
                <a:cubicBezTo>
                  <a:pt x="964931" y="216050"/>
                  <a:pt x="749019" y="60"/>
                  <a:pt x="482635" y="0"/>
                </a:cubicBezTo>
                <a:cubicBezTo>
                  <a:pt x="482565" y="0"/>
                  <a:pt x="482506" y="0"/>
                  <a:pt x="482436" y="0"/>
                </a:cubicBezTo>
                <a:close/>
                <a:moveTo>
                  <a:pt x="482436" y="914829"/>
                </a:moveTo>
                <a:cubicBezTo>
                  <a:pt x="243575" y="914829"/>
                  <a:pt x="49931" y="721188"/>
                  <a:pt x="49931" y="482330"/>
                </a:cubicBezTo>
                <a:cubicBezTo>
                  <a:pt x="49931" y="243472"/>
                  <a:pt x="243575" y="49831"/>
                  <a:pt x="482436" y="49831"/>
                </a:cubicBezTo>
                <a:cubicBezTo>
                  <a:pt x="721297" y="49831"/>
                  <a:pt x="914940" y="243472"/>
                  <a:pt x="914940" y="482330"/>
                </a:cubicBezTo>
                <a:cubicBezTo>
                  <a:pt x="914940" y="482360"/>
                  <a:pt x="914940" y="482400"/>
                  <a:pt x="914940" y="482430"/>
                </a:cubicBezTo>
                <a:cubicBezTo>
                  <a:pt x="914720" y="721188"/>
                  <a:pt x="721197" y="914659"/>
                  <a:pt x="482436" y="914829"/>
                </a:cubicBezTo>
                <a:close/>
              </a:path>
            </a:pathLst>
          </a:custGeom>
          <a:solidFill>
            <a:schemeClr val="accent1">
              <a:lumMod val="75000"/>
            </a:schemeClr>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15" name="Freeform 14">
            <a:extLst>
              <a:ext uri="{FF2B5EF4-FFF2-40B4-BE49-F238E27FC236}">
                <a16:creationId xmlns:a16="http://schemas.microsoft.com/office/drawing/2014/main" id="{30543779-636B-3647-8D5E-0346439D2B63}"/>
              </a:ext>
            </a:extLst>
          </p:cNvPr>
          <p:cNvSpPr/>
          <p:nvPr/>
        </p:nvSpPr>
        <p:spPr>
          <a:xfrm>
            <a:off x="5867209" y="3902877"/>
            <a:ext cx="964871" cy="964858"/>
          </a:xfrm>
          <a:custGeom>
            <a:avLst/>
            <a:gdLst>
              <a:gd name="connsiteX0" fmla="*/ 482436 w 964871"/>
              <a:gd name="connsiteY0" fmla="*/ 0 h 964858"/>
              <a:gd name="connsiteX1" fmla="*/ 0 w 964871"/>
              <a:gd name="connsiteY1" fmla="*/ 482430 h 964858"/>
              <a:gd name="connsiteX2" fmla="*/ 482436 w 964871"/>
              <a:gd name="connsiteY2" fmla="*/ 964859 h 964858"/>
              <a:gd name="connsiteX3" fmla="*/ 964871 w 964871"/>
              <a:gd name="connsiteY3" fmla="*/ 482430 h 964858"/>
              <a:gd name="connsiteX4" fmla="*/ 964871 w 964871"/>
              <a:gd name="connsiteY4" fmla="*/ 482330 h 964858"/>
              <a:gd name="connsiteX5" fmla="*/ 482536 w 964871"/>
              <a:gd name="connsiteY5" fmla="*/ 0 h 964858"/>
              <a:gd name="connsiteX6" fmla="*/ 482436 w 964871"/>
              <a:gd name="connsiteY6" fmla="*/ 0 h 964858"/>
              <a:gd name="connsiteX7" fmla="*/ 482436 w 964871"/>
              <a:gd name="connsiteY7" fmla="*/ 914828 h 964858"/>
              <a:gd name="connsiteX8" fmla="*/ 49931 w 964871"/>
              <a:gd name="connsiteY8" fmla="*/ 482330 h 964858"/>
              <a:gd name="connsiteX9" fmla="*/ 482436 w 964871"/>
              <a:gd name="connsiteY9" fmla="*/ 49831 h 964858"/>
              <a:gd name="connsiteX10" fmla="*/ 914940 w 964871"/>
              <a:gd name="connsiteY10" fmla="*/ 482330 h 964858"/>
              <a:gd name="connsiteX11" fmla="*/ 482436 w 964871"/>
              <a:gd name="connsiteY11" fmla="*/ 914828 h 9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8">
                <a:moveTo>
                  <a:pt x="482436" y="0"/>
                </a:moveTo>
                <a:cubicBezTo>
                  <a:pt x="215993" y="0"/>
                  <a:pt x="0" y="215990"/>
                  <a:pt x="0" y="482430"/>
                </a:cubicBezTo>
                <a:cubicBezTo>
                  <a:pt x="0" y="748869"/>
                  <a:pt x="215993" y="964859"/>
                  <a:pt x="482436" y="964859"/>
                </a:cubicBezTo>
                <a:cubicBezTo>
                  <a:pt x="748879" y="964859"/>
                  <a:pt x="964871" y="748869"/>
                  <a:pt x="964871" y="482430"/>
                </a:cubicBezTo>
                <a:cubicBezTo>
                  <a:pt x="964871" y="482399"/>
                  <a:pt x="964871" y="482359"/>
                  <a:pt x="964871" y="482330"/>
                </a:cubicBezTo>
                <a:cubicBezTo>
                  <a:pt x="964871" y="215950"/>
                  <a:pt x="748919" y="0"/>
                  <a:pt x="482536" y="0"/>
                </a:cubicBezTo>
                <a:cubicBezTo>
                  <a:pt x="482505" y="0"/>
                  <a:pt x="482466" y="0"/>
                  <a:pt x="482436" y="0"/>
                </a:cubicBezTo>
                <a:close/>
                <a:moveTo>
                  <a:pt x="482436" y="914828"/>
                </a:moveTo>
                <a:cubicBezTo>
                  <a:pt x="243575" y="914828"/>
                  <a:pt x="49931" y="721188"/>
                  <a:pt x="49931" y="482330"/>
                </a:cubicBezTo>
                <a:cubicBezTo>
                  <a:pt x="49931" y="243471"/>
                  <a:pt x="243575" y="49831"/>
                  <a:pt x="482436" y="49831"/>
                </a:cubicBezTo>
                <a:cubicBezTo>
                  <a:pt x="721297" y="49831"/>
                  <a:pt x="914940" y="243471"/>
                  <a:pt x="914940" y="482330"/>
                </a:cubicBezTo>
                <a:cubicBezTo>
                  <a:pt x="914720" y="721098"/>
                  <a:pt x="721207" y="914609"/>
                  <a:pt x="482436" y="914828"/>
                </a:cubicBezTo>
                <a:close/>
              </a:path>
            </a:pathLst>
          </a:custGeom>
          <a:solidFill>
            <a:schemeClr val="accent2"/>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16" name="Freeform 15">
            <a:extLst>
              <a:ext uri="{FF2B5EF4-FFF2-40B4-BE49-F238E27FC236}">
                <a16:creationId xmlns:a16="http://schemas.microsoft.com/office/drawing/2014/main" id="{BDB350F2-CA65-6448-AA25-FCD1E07EBF5C}"/>
              </a:ext>
            </a:extLst>
          </p:cNvPr>
          <p:cNvSpPr/>
          <p:nvPr/>
        </p:nvSpPr>
        <p:spPr>
          <a:xfrm>
            <a:off x="7971911" y="2973269"/>
            <a:ext cx="964871" cy="964859"/>
          </a:xfrm>
          <a:custGeom>
            <a:avLst/>
            <a:gdLst>
              <a:gd name="connsiteX0" fmla="*/ 482535 w 964871"/>
              <a:gd name="connsiteY0" fmla="*/ 0 h 964859"/>
              <a:gd name="connsiteX1" fmla="*/ 0 w 964871"/>
              <a:gd name="connsiteY1" fmla="*/ 482330 h 964859"/>
              <a:gd name="connsiteX2" fmla="*/ 482336 w 964871"/>
              <a:gd name="connsiteY2" fmla="*/ 964859 h 964859"/>
              <a:gd name="connsiteX3" fmla="*/ 964871 w 964871"/>
              <a:gd name="connsiteY3" fmla="*/ 482529 h 964859"/>
              <a:gd name="connsiteX4" fmla="*/ 964871 w 964871"/>
              <a:gd name="connsiteY4" fmla="*/ 482330 h 964859"/>
              <a:gd name="connsiteX5" fmla="*/ 482535 w 964871"/>
              <a:gd name="connsiteY5" fmla="*/ 0 h 964859"/>
              <a:gd name="connsiteX6" fmla="*/ 482535 w 964871"/>
              <a:gd name="connsiteY6" fmla="*/ 914829 h 964859"/>
              <a:gd name="connsiteX7" fmla="*/ 49931 w 964871"/>
              <a:gd name="connsiteY7" fmla="*/ 482430 h 964859"/>
              <a:gd name="connsiteX8" fmla="*/ 482336 w 964871"/>
              <a:gd name="connsiteY8" fmla="*/ 49831 h 964859"/>
              <a:gd name="connsiteX9" fmla="*/ 914940 w 964871"/>
              <a:gd name="connsiteY9" fmla="*/ 482230 h 964859"/>
              <a:gd name="connsiteX10" fmla="*/ 914940 w 964871"/>
              <a:gd name="connsiteY10" fmla="*/ 482330 h 964859"/>
              <a:gd name="connsiteX11" fmla="*/ 482535 w 964871"/>
              <a:gd name="connsiteY11" fmla="*/ 914829 h 96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4871" h="964859">
                <a:moveTo>
                  <a:pt x="482535" y="0"/>
                </a:moveTo>
                <a:cubicBezTo>
                  <a:pt x="216092" y="-60"/>
                  <a:pt x="60" y="215890"/>
                  <a:pt x="0" y="482330"/>
                </a:cubicBezTo>
                <a:cubicBezTo>
                  <a:pt x="-60" y="748769"/>
                  <a:pt x="215892" y="964799"/>
                  <a:pt x="482336" y="964859"/>
                </a:cubicBezTo>
                <a:cubicBezTo>
                  <a:pt x="748778" y="964919"/>
                  <a:pt x="964811" y="748969"/>
                  <a:pt x="964871" y="482529"/>
                </a:cubicBezTo>
                <a:cubicBezTo>
                  <a:pt x="964871" y="482460"/>
                  <a:pt x="964871" y="482400"/>
                  <a:pt x="964871" y="482330"/>
                </a:cubicBezTo>
                <a:cubicBezTo>
                  <a:pt x="964811" y="215970"/>
                  <a:pt x="748898" y="60"/>
                  <a:pt x="482535" y="0"/>
                </a:cubicBezTo>
                <a:close/>
                <a:moveTo>
                  <a:pt x="482535" y="914829"/>
                </a:moveTo>
                <a:cubicBezTo>
                  <a:pt x="243674" y="914889"/>
                  <a:pt x="49991" y="721287"/>
                  <a:pt x="49931" y="482430"/>
                </a:cubicBezTo>
                <a:cubicBezTo>
                  <a:pt x="49871" y="243572"/>
                  <a:pt x="243475" y="49891"/>
                  <a:pt x="482336" y="49831"/>
                </a:cubicBezTo>
                <a:cubicBezTo>
                  <a:pt x="721197" y="49771"/>
                  <a:pt x="914880" y="243372"/>
                  <a:pt x="914940" y="482230"/>
                </a:cubicBezTo>
                <a:cubicBezTo>
                  <a:pt x="914940" y="482260"/>
                  <a:pt x="914940" y="482300"/>
                  <a:pt x="914940" y="482330"/>
                </a:cubicBezTo>
                <a:cubicBezTo>
                  <a:pt x="914660" y="721038"/>
                  <a:pt x="721247" y="914499"/>
                  <a:pt x="482535" y="914829"/>
                </a:cubicBezTo>
                <a:close/>
              </a:path>
            </a:pathLst>
          </a:custGeom>
          <a:solidFill>
            <a:schemeClr val="accent5"/>
          </a:solidFill>
          <a:ln w="9982" cap="flat">
            <a:noFill/>
            <a:prstDash val="solid"/>
            <a:miter/>
          </a:ln>
          <a:effectLst>
            <a:outerShdw blurRad="127000" dist="38100" dir="2700000" algn="tl" rotWithShape="0">
              <a:prstClr val="black">
                <a:alpha val="23000"/>
              </a:prstClr>
            </a:outerShdw>
          </a:effectLst>
        </p:spPr>
        <p:txBody>
          <a:bodyPr rtlCol="0" anchor="ctr"/>
          <a:lstStyle/>
          <a:p>
            <a:endParaRPr lang="en-US"/>
          </a:p>
        </p:txBody>
      </p:sp>
      <p:sp>
        <p:nvSpPr>
          <p:cNvPr id="36" name="Freeform 35">
            <a:extLst>
              <a:ext uri="{FF2B5EF4-FFF2-40B4-BE49-F238E27FC236}">
                <a16:creationId xmlns:a16="http://schemas.microsoft.com/office/drawing/2014/main" id="{BC5CE0C7-5B7F-464C-9DAE-DAAF6561C2F4}"/>
              </a:ext>
            </a:extLst>
          </p:cNvPr>
          <p:cNvSpPr/>
          <p:nvPr/>
        </p:nvSpPr>
        <p:spPr>
          <a:xfrm>
            <a:off x="9848626" y="2329564"/>
            <a:ext cx="420819" cy="398246"/>
          </a:xfrm>
          <a:custGeom>
            <a:avLst/>
            <a:gdLst>
              <a:gd name="connsiteX0" fmla="*/ 0 w 420819"/>
              <a:gd name="connsiteY0" fmla="*/ 24466 h 398246"/>
              <a:gd name="connsiteX1" fmla="*/ 420820 w 420819"/>
              <a:gd name="connsiteY1" fmla="*/ 0 h 398246"/>
              <a:gd name="connsiteX2" fmla="*/ 293795 w 420819"/>
              <a:gd name="connsiteY2" fmla="*/ 398246 h 398246"/>
              <a:gd name="connsiteX3" fmla="*/ 0 w 420819"/>
              <a:gd name="connsiteY3" fmla="*/ 24466 h 398246"/>
            </a:gdLst>
            <a:ahLst/>
            <a:cxnLst>
              <a:cxn ang="0">
                <a:pos x="connsiteX0" y="connsiteY0"/>
              </a:cxn>
              <a:cxn ang="0">
                <a:pos x="connsiteX1" y="connsiteY1"/>
              </a:cxn>
              <a:cxn ang="0">
                <a:pos x="connsiteX2" y="connsiteY2"/>
              </a:cxn>
              <a:cxn ang="0">
                <a:pos x="connsiteX3" y="connsiteY3"/>
              </a:cxn>
            </a:cxnLst>
            <a:rect l="l" t="t" r="r" b="b"/>
            <a:pathLst>
              <a:path w="420819" h="398246">
                <a:moveTo>
                  <a:pt x="0" y="24466"/>
                </a:moveTo>
                <a:lnTo>
                  <a:pt x="420820" y="0"/>
                </a:lnTo>
                <a:lnTo>
                  <a:pt x="293795" y="398246"/>
                </a:lnTo>
                <a:lnTo>
                  <a:pt x="0" y="24466"/>
                </a:ln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A7EEC06C-DD33-F24B-A2D4-0CF87B8DDDB6}"/>
              </a:ext>
            </a:extLst>
          </p:cNvPr>
          <p:cNvSpPr/>
          <p:nvPr/>
        </p:nvSpPr>
        <p:spPr>
          <a:xfrm>
            <a:off x="4737066" y="4453312"/>
            <a:ext cx="1213528" cy="530862"/>
          </a:xfrm>
          <a:custGeom>
            <a:avLst/>
            <a:gdLst>
              <a:gd name="connsiteX0" fmla="*/ 1213529 w 1213528"/>
              <a:gd name="connsiteY0" fmla="*/ 202918 h 530862"/>
              <a:gd name="connsiteX1" fmla="*/ 1134937 w 1213528"/>
              <a:gd name="connsiteY1" fmla="*/ 0 h 530862"/>
              <a:gd name="connsiteX2" fmla="*/ 0 w 1213528"/>
              <a:gd name="connsiteY2" fmla="*/ 317459 h 530862"/>
              <a:gd name="connsiteX3" fmla="*/ 38048 w 1213528"/>
              <a:gd name="connsiteY3" fmla="*/ 505397 h 530862"/>
              <a:gd name="connsiteX4" fmla="*/ 37348 w 1213528"/>
              <a:gd name="connsiteY4" fmla="*/ 530862 h 530862"/>
              <a:gd name="connsiteX5" fmla="*/ 1213529 w 1213528"/>
              <a:gd name="connsiteY5" fmla="*/ 202918 h 530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3528" h="530862">
                <a:moveTo>
                  <a:pt x="1213529" y="202918"/>
                </a:moveTo>
                <a:cubicBezTo>
                  <a:pt x="1172146" y="142182"/>
                  <a:pt x="1145263" y="72759"/>
                  <a:pt x="1134937" y="0"/>
                </a:cubicBezTo>
                <a:cubicBezTo>
                  <a:pt x="762120" y="119833"/>
                  <a:pt x="383801" y="225656"/>
                  <a:pt x="0" y="317459"/>
                </a:cubicBezTo>
                <a:cubicBezTo>
                  <a:pt x="25185" y="376916"/>
                  <a:pt x="38127" y="440827"/>
                  <a:pt x="38048" y="505397"/>
                </a:cubicBezTo>
                <a:cubicBezTo>
                  <a:pt x="38048" y="513886"/>
                  <a:pt x="38048" y="522374"/>
                  <a:pt x="37348" y="530862"/>
                </a:cubicBezTo>
                <a:cubicBezTo>
                  <a:pt x="433004" y="437192"/>
                  <a:pt x="825064" y="327874"/>
                  <a:pt x="1213529" y="202918"/>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79ABF443-BEBE-034A-AB41-F8952F4085AB}"/>
              </a:ext>
            </a:extLst>
          </p:cNvPr>
          <p:cNvSpPr/>
          <p:nvPr/>
        </p:nvSpPr>
        <p:spPr>
          <a:xfrm>
            <a:off x="2542189" y="4961406"/>
            <a:ext cx="1317485" cy="377974"/>
          </a:xfrm>
          <a:custGeom>
            <a:avLst/>
            <a:gdLst>
              <a:gd name="connsiteX0" fmla="*/ 21171 w 1317485"/>
              <a:gd name="connsiteY0" fmla="*/ 304976 h 377974"/>
              <a:gd name="connsiteX1" fmla="*/ 15678 w 1317485"/>
              <a:gd name="connsiteY1" fmla="*/ 377975 h 377974"/>
              <a:gd name="connsiteX2" fmla="*/ 1317486 w 1317485"/>
              <a:gd name="connsiteY2" fmla="*/ 209709 h 377974"/>
              <a:gd name="connsiteX3" fmla="*/ 1268253 w 1317485"/>
              <a:gd name="connsiteY3" fmla="*/ 0 h 377974"/>
              <a:gd name="connsiteX4" fmla="*/ 0 w 1317485"/>
              <a:gd name="connsiteY4" fmla="*/ 164371 h 377974"/>
              <a:gd name="connsiteX5" fmla="*/ 21171 w 1317485"/>
              <a:gd name="connsiteY5" fmla="*/ 304976 h 37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7485" h="377974">
                <a:moveTo>
                  <a:pt x="21171" y="304976"/>
                </a:moveTo>
                <a:cubicBezTo>
                  <a:pt x="21171" y="329412"/>
                  <a:pt x="19333" y="353808"/>
                  <a:pt x="15678" y="377975"/>
                </a:cubicBezTo>
                <a:cubicBezTo>
                  <a:pt x="452477" y="340227"/>
                  <a:pt x="886409" y="284135"/>
                  <a:pt x="1317486" y="209709"/>
                </a:cubicBezTo>
                <a:cubicBezTo>
                  <a:pt x="1285440" y="144419"/>
                  <a:pt x="1268613" y="72729"/>
                  <a:pt x="1268253" y="0"/>
                </a:cubicBezTo>
                <a:cubicBezTo>
                  <a:pt x="850828" y="72100"/>
                  <a:pt x="428080" y="126894"/>
                  <a:pt x="0" y="164371"/>
                </a:cubicBezTo>
                <a:cubicBezTo>
                  <a:pt x="13941" y="209938"/>
                  <a:pt x="21081" y="257322"/>
                  <a:pt x="21171" y="304976"/>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239CC3EB-08CB-FA4F-A650-9F01D7910F9D}"/>
              </a:ext>
            </a:extLst>
          </p:cNvPr>
          <p:cNvSpPr/>
          <p:nvPr/>
        </p:nvSpPr>
        <p:spPr>
          <a:xfrm>
            <a:off x="8822939" y="2396071"/>
            <a:ext cx="1314689" cy="944886"/>
          </a:xfrm>
          <a:custGeom>
            <a:avLst/>
            <a:gdLst>
              <a:gd name="connsiteX0" fmla="*/ 1175681 w 1314689"/>
              <a:gd name="connsiteY0" fmla="*/ 0 h 944886"/>
              <a:gd name="connsiteX1" fmla="*/ 0 w 1314689"/>
              <a:gd name="connsiteY1" fmla="*/ 748460 h 944886"/>
              <a:gd name="connsiteX2" fmla="*/ 99862 w 1314689"/>
              <a:gd name="connsiteY2" fmla="*/ 944887 h 944886"/>
              <a:gd name="connsiteX3" fmla="*/ 1298811 w 1314689"/>
              <a:gd name="connsiteY3" fmla="*/ 183944 h 944886"/>
              <a:gd name="connsiteX4" fmla="*/ 1314690 w 1314689"/>
              <a:gd name="connsiteY4" fmla="*/ 172660 h 944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689" h="944886">
                <a:moveTo>
                  <a:pt x="1175681" y="0"/>
                </a:moveTo>
                <a:cubicBezTo>
                  <a:pt x="795335" y="266959"/>
                  <a:pt x="403445" y="516452"/>
                  <a:pt x="0" y="748460"/>
                </a:cubicBezTo>
                <a:cubicBezTo>
                  <a:pt x="48094" y="805291"/>
                  <a:pt x="82277" y="872547"/>
                  <a:pt x="99862" y="944887"/>
                </a:cubicBezTo>
                <a:cubicBezTo>
                  <a:pt x="510098" y="709544"/>
                  <a:pt x="909747" y="455896"/>
                  <a:pt x="1298811" y="183944"/>
                </a:cubicBezTo>
                <a:lnTo>
                  <a:pt x="1314690" y="172660"/>
                </a:ln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9801BB6F-00CB-444F-8A2C-5860884D170D}"/>
              </a:ext>
            </a:extLst>
          </p:cNvPr>
          <p:cNvSpPr/>
          <p:nvPr/>
        </p:nvSpPr>
        <p:spPr>
          <a:xfrm>
            <a:off x="6762876" y="3590311"/>
            <a:ext cx="1336558" cy="753153"/>
          </a:xfrm>
          <a:custGeom>
            <a:avLst/>
            <a:gdLst>
              <a:gd name="connsiteX0" fmla="*/ 1228308 w 1336558"/>
              <a:gd name="connsiteY0" fmla="*/ 0 h 753153"/>
              <a:gd name="connsiteX1" fmla="*/ 0 w 1336558"/>
              <a:gd name="connsiteY1" fmla="*/ 545242 h 753153"/>
              <a:gd name="connsiteX2" fmla="*/ 67606 w 1336558"/>
              <a:gd name="connsiteY2" fmla="*/ 753153 h 753153"/>
              <a:gd name="connsiteX3" fmla="*/ 654199 w 1336558"/>
              <a:gd name="connsiteY3" fmla="*/ 510590 h 753153"/>
              <a:gd name="connsiteX4" fmla="*/ 1336559 w 1336558"/>
              <a:gd name="connsiteY4" fmla="*/ 191035 h 753153"/>
              <a:gd name="connsiteX5" fmla="*/ 1228308 w 1336558"/>
              <a:gd name="connsiteY5" fmla="*/ 0 h 75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6558" h="753153">
                <a:moveTo>
                  <a:pt x="1228308" y="0"/>
                </a:moveTo>
                <a:cubicBezTo>
                  <a:pt x="827790" y="199123"/>
                  <a:pt x="418354" y="380871"/>
                  <a:pt x="0" y="545242"/>
                </a:cubicBezTo>
                <a:cubicBezTo>
                  <a:pt x="38247" y="608414"/>
                  <a:pt x="61385" y="679566"/>
                  <a:pt x="67606" y="753153"/>
                </a:cubicBezTo>
                <a:cubicBezTo>
                  <a:pt x="264865" y="676260"/>
                  <a:pt x="460396" y="595403"/>
                  <a:pt x="654199" y="510590"/>
                </a:cubicBezTo>
                <a:cubicBezTo>
                  <a:pt x="883813" y="409930"/>
                  <a:pt x="1111269" y="303408"/>
                  <a:pt x="1336559" y="191035"/>
                </a:cubicBezTo>
                <a:cubicBezTo>
                  <a:pt x="1286249" y="136540"/>
                  <a:pt x="1249209" y="71161"/>
                  <a:pt x="1228308" y="0"/>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96AE499A-718B-7B4C-B7DE-5A8B81758FD9}"/>
              </a:ext>
            </a:extLst>
          </p:cNvPr>
          <p:cNvSpPr/>
          <p:nvPr/>
        </p:nvSpPr>
        <p:spPr>
          <a:xfrm>
            <a:off x="919224" y="5177805"/>
            <a:ext cx="696440" cy="219495"/>
          </a:xfrm>
          <a:custGeom>
            <a:avLst/>
            <a:gdLst>
              <a:gd name="connsiteX0" fmla="*/ 679364 w 696440"/>
              <a:gd name="connsiteY0" fmla="*/ 88577 h 219495"/>
              <a:gd name="connsiteX1" fmla="*/ 687653 w 696440"/>
              <a:gd name="connsiteY1" fmla="*/ 0 h 219495"/>
              <a:gd name="connsiteX2" fmla="*/ 298189 w 696440"/>
              <a:gd name="connsiteY2" fmla="*/ 5093 h 219495"/>
              <a:gd name="connsiteX3" fmla="*/ 0 w 696440"/>
              <a:gd name="connsiteY3" fmla="*/ 2097 h 219495"/>
              <a:gd name="connsiteX4" fmla="*/ 0 w 696440"/>
              <a:gd name="connsiteY4" fmla="*/ 216499 h 219495"/>
              <a:gd name="connsiteX5" fmla="*/ 298189 w 696440"/>
              <a:gd name="connsiteY5" fmla="*/ 219495 h 219495"/>
              <a:gd name="connsiteX6" fmla="*/ 696441 w 696440"/>
              <a:gd name="connsiteY6" fmla="*/ 214402 h 219495"/>
              <a:gd name="connsiteX7" fmla="*/ 679364 w 696440"/>
              <a:gd name="connsiteY7" fmla="*/ 88577 h 21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6440" h="219495">
                <a:moveTo>
                  <a:pt x="679364" y="88577"/>
                </a:moveTo>
                <a:cubicBezTo>
                  <a:pt x="679375" y="58858"/>
                  <a:pt x="682151" y="29210"/>
                  <a:pt x="687653" y="0"/>
                </a:cubicBezTo>
                <a:cubicBezTo>
                  <a:pt x="558031" y="3325"/>
                  <a:pt x="428210" y="5023"/>
                  <a:pt x="298189" y="5093"/>
                </a:cubicBezTo>
                <a:cubicBezTo>
                  <a:pt x="198327" y="5093"/>
                  <a:pt x="98930" y="4094"/>
                  <a:pt x="0" y="2097"/>
                </a:cubicBezTo>
                <a:lnTo>
                  <a:pt x="0" y="216499"/>
                </a:lnTo>
                <a:cubicBezTo>
                  <a:pt x="99396" y="218367"/>
                  <a:pt x="198793" y="219365"/>
                  <a:pt x="298189" y="219495"/>
                </a:cubicBezTo>
                <a:cubicBezTo>
                  <a:pt x="431006" y="219495"/>
                  <a:pt x="563757" y="217797"/>
                  <a:pt x="696441" y="214402"/>
                </a:cubicBezTo>
                <a:cubicBezTo>
                  <a:pt x="685249" y="173389"/>
                  <a:pt x="679507" y="131088"/>
                  <a:pt x="679364" y="88577"/>
                </a:cubicBezTo>
                <a:close/>
              </a:path>
            </a:pathLst>
          </a:custGeom>
          <a:solidFill>
            <a:schemeClr val="tx1">
              <a:lumMod val="50000"/>
              <a:lumOff val="50000"/>
            </a:schemeClr>
          </a:solidFill>
          <a:ln w="9982" cap="flat">
            <a:noFill/>
            <a:prstDash val="solid"/>
            <a:miter/>
          </a:ln>
        </p:spPr>
        <p:txBody>
          <a:bodyPr rtlCol="0" anchor="ctr"/>
          <a:lstStyle/>
          <a:p>
            <a:endParaRPr lang="en-US"/>
          </a:p>
        </p:txBody>
      </p:sp>
      <p:sp>
        <p:nvSpPr>
          <p:cNvPr id="120" name="CuadroTexto 4">
            <a:extLst>
              <a:ext uri="{FF2B5EF4-FFF2-40B4-BE49-F238E27FC236}">
                <a16:creationId xmlns:a16="http://schemas.microsoft.com/office/drawing/2014/main" id="{8357A7B9-CC20-C24D-AE38-85BA19A7819B}"/>
              </a:ext>
            </a:extLst>
          </p:cNvPr>
          <p:cNvSpPr txBox="1"/>
          <p:nvPr/>
        </p:nvSpPr>
        <p:spPr>
          <a:xfrm>
            <a:off x="49185" y="3743664"/>
            <a:ext cx="2403635" cy="338554"/>
          </a:xfrm>
          <a:prstGeom prst="rect">
            <a:avLst/>
          </a:prstGeom>
          <a:noFill/>
        </p:spPr>
        <p:txBody>
          <a:bodyPr wrap="square" rtlCol="0">
            <a:spAutoFit/>
          </a:bodyPr>
          <a:lstStyle/>
          <a:p>
            <a:pPr algn="ctr"/>
            <a:r>
              <a:rPr lang="he-IL" sz="1600" dirty="0">
                <a:latin typeface="Century Gothic" panose="020B0502020202020204" pitchFamily="34" charset="0"/>
                <a:ea typeface="Lato Light" charset="0"/>
                <a:cs typeface="Lato Light" charset="0"/>
              </a:rPr>
              <a:t>לבדוק מה צריך לעשות</a:t>
            </a:r>
            <a:endParaRPr lang="en-US" sz="1600" dirty="0">
              <a:latin typeface="Century Gothic" panose="020B0502020202020204" pitchFamily="34" charset="0"/>
              <a:ea typeface="Lato Light" charset="0"/>
              <a:cs typeface="Lato Light" charset="0"/>
            </a:endParaRPr>
          </a:p>
        </p:txBody>
      </p:sp>
      <p:sp>
        <p:nvSpPr>
          <p:cNvPr id="122" name="CuadroTexto 238">
            <a:extLst>
              <a:ext uri="{FF2B5EF4-FFF2-40B4-BE49-F238E27FC236}">
                <a16:creationId xmlns:a16="http://schemas.microsoft.com/office/drawing/2014/main" id="{2A194B3C-CBCC-654B-99E6-69A257CAC53D}"/>
              </a:ext>
            </a:extLst>
          </p:cNvPr>
          <p:cNvSpPr txBox="1"/>
          <p:nvPr/>
        </p:nvSpPr>
        <p:spPr>
          <a:xfrm>
            <a:off x="766573" y="3390909"/>
            <a:ext cx="1664132" cy="307777"/>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מה המשימה?</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123" name="CuadroTexto 4">
            <a:extLst>
              <a:ext uri="{FF2B5EF4-FFF2-40B4-BE49-F238E27FC236}">
                <a16:creationId xmlns:a16="http://schemas.microsoft.com/office/drawing/2014/main" id="{8E58DEBC-4ABB-624D-8F6D-C4DB5FEC041D}"/>
              </a:ext>
            </a:extLst>
          </p:cNvPr>
          <p:cNvSpPr txBox="1"/>
          <p:nvPr/>
        </p:nvSpPr>
        <p:spPr>
          <a:xfrm>
            <a:off x="3046294" y="3204889"/>
            <a:ext cx="2403635" cy="430887"/>
          </a:xfrm>
          <a:prstGeom prst="rect">
            <a:avLst/>
          </a:prstGeom>
          <a:noFill/>
        </p:spPr>
        <p:txBody>
          <a:bodyPr wrap="square" rtlCol="0">
            <a:spAutoFit/>
          </a:bodyPr>
          <a:lstStyle/>
          <a:p>
            <a:pPr algn="ctr"/>
            <a:endParaRPr lang="he-IL" sz="1100" dirty="0">
              <a:latin typeface="Century Gothic" panose="020B0502020202020204" pitchFamily="34" charset="0"/>
              <a:ea typeface="Lato Light" charset="0"/>
              <a:cs typeface="Lato Light" charset="0"/>
            </a:endParaRPr>
          </a:p>
          <a:p>
            <a:pPr algn="ctr"/>
            <a:endParaRPr lang="en-US" sz="1100" dirty="0">
              <a:latin typeface="Century Gothic" panose="020B0502020202020204" pitchFamily="34" charset="0"/>
              <a:ea typeface="Lato Light" charset="0"/>
              <a:cs typeface="Lato Light" charset="0"/>
            </a:endParaRPr>
          </a:p>
        </p:txBody>
      </p:sp>
      <p:sp>
        <p:nvSpPr>
          <p:cNvPr id="124" name="CuadroTexto 238">
            <a:extLst>
              <a:ext uri="{FF2B5EF4-FFF2-40B4-BE49-F238E27FC236}">
                <a16:creationId xmlns:a16="http://schemas.microsoft.com/office/drawing/2014/main" id="{878FFC44-BBD2-2A47-A41F-53C3957A9D6B}"/>
              </a:ext>
            </a:extLst>
          </p:cNvPr>
          <p:cNvSpPr txBox="1"/>
          <p:nvPr/>
        </p:nvSpPr>
        <p:spPr>
          <a:xfrm>
            <a:off x="3232416" y="2568967"/>
            <a:ext cx="1664132" cy="307777"/>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להכין טבלה</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125" name="CuadroTexto 4">
            <a:extLst>
              <a:ext uri="{FF2B5EF4-FFF2-40B4-BE49-F238E27FC236}">
                <a16:creationId xmlns:a16="http://schemas.microsoft.com/office/drawing/2014/main" id="{049F0B55-D6E7-C941-B931-B1FE99BFB099}"/>
              </a:ext>
            </a:extLst>
          </p:cNvPr>
          <p:cNvSpPr txBox="1"/>
          <p:nvPr/>
        </p:nvSpPr>
        <p:spPr>
          <a:xfrm>
            <a:off x="5154573" y="2292868"/>
            <a:ext cx="2403635" cy="738664"/>
          </a:xfrm>
          <a:prstGeom prst="rect">
            <a:avLst/>
          </a:prstGeom>
          <a:noFill/>
        </p:spPr>
        <p:txBody>
          <a:bodyPr wrap="square" rtlCol="0">
            <a:spAutoFit/>
          </a:bodyPr>
          <a:lstStyle/>
          <a:p>
            <a:pPr algn="ctr"/>
            <a:r>
              <a:rPr lang="he-IL" sz="1400" dirty="0">
                <a:latin typeface="Century Gothic" panose="020B0502020202020204" pitchFamily="34" charset="0"/>
                <a:ea typeface="Lato Light" charset="0"/>
                <a:cs typeface="Lato Light" charset="0"/>
              </a:rPr>
              <a:t>לחפש בטקסט את התבחינים</a:t>
            </a:r>
          </a:p>
          <a:p>
            <a:pPr algn="ctr"/>
            <a:r>
              <a:rPr lang="he-IL" sz="1400" dirty="0">
                <a:latin typeface="Century Gothic" panose="020B0502020202020204" pitchFamily="34" charset="0"/>
                <a:ea typeface="Lato Light" charset="0"/>
                <a:cs typeface="Lato Light" charset="0"/>
              </a:rPr>
              <a:t>לכתוב אותם בטבלה</a:t>
            </a:r>
          </a:p>
          <a:p>
            <a:pPr algn="ctr"/>
            <a:endParaRPr lang="en-US" sz="1400" dirty="0">
              <a:latin typeface="Century Gothic" panose="020B0502020202020204" pitchFamily="34" charset="0"/>
              <a:ea typeface="Lato Light" charset="0"/>
              <a:cs typeface="Lato Light" charset="0"/>
            </a:endParaRPr>
          </a:p>
        </p:txBody>
      </p:sp>
      <p:sp>
        <p:nvSpPr>
          <p:cNvPr id="126" name="CuadroTexto 238">
            <a:extLst>
              <a:ext uri="{FF2B5EF4-FFF2-40B4-BE49-F238E27FC236}">
                <a16:creationId xmlns:a16="http://schemas.microsoft.com/office/drawing/2014/main" id="{7642ECDA-564D-044C-990F-83A67A606E35}"/>
              </a:ext>
            </a:extLst>
          </p:cNvPr>
          <p:cNvSpPr txBox="1"/>
          <p:nvPr/>
        </p:nvSpPr>
        <p:spPr>
          <a:xfrm>
            <a:off x="5480684" y="2018719"/>
            <a:ext cx="1664132" cy="307777"/>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לקרוא ולחפש בטקסט</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127" name="CuadroTexto 4">
            <a:extLst>
              <a:ext uri="{FF2B5EF4-FFF2-40B4-BE49-F238E27FC236}">
                <a16:creationId xmlns:a16="http://schemas.microsoft.com/office/drawing/2014/main" id="{7D52703D-1FE0-EF44-A77F-98328841FCF8}"/>
              </a:ext>
            </a:extLst>
          </p:cNvPr>
          <p:cNvSpPr txBox="1"/>
          <p:nvPr/>
        </p:nvSpPr>
        <p:spPr>
          <a:xfrm>
            <a:off x="7235541" y="1605930"/>
            <a:ext cx="2577933" cy="523220"/>
          </a:xfrm>
          <a:prstGeom prst="rect">
            <a:avLst/>
          </a:prstGeom>
          <a:noFill/>
        </p:spPr>
        <p:txBody>
          <a:bodyPr wrap="square" rtlCol="0">
            <a:spAutoFit/>
          </a:bodyPr>
          <a:lstStyle/>
          <a:p>
            <a:pPr algn="ctr"/>
            <a:r>
              <a:rPr lang="he-IL" sz="1400" dirty="0">
                <a:latin typeface="Century Gothic" panose="020B0502020202020204" pitchFamily="34" charset="0"/>
                <a:ea typeface="Lato Light" charset="0"/>
                <a:cs typeface="Lato Light" charset="0"/>
              </a:rPr>
              <a:t>לכתוב על מה הסיכום/הטקסט</a:t>
            </a:r>
          </a:p>
          <a:p>
            <a:pPr algn="ctr"/>
            <a:r>
              <a:rPr lang="he-IL" sz="1400" dirty="0">
                <a:latin typeface="Century Gothic" panose="020B0502020202020204" pitchFamily="34" charset="0"/>
                <a:ea typeface="Lato Light" charset="0"/>
                <a:cs typeface="Lato Light" charset="0"/>
              </a:rPr>
              <a:t>לכתוב את התבחינים</a:t>
            </a:r>
          </a:p>
        </p:txBody>
      </p:sp>
      <p:sp>
        <p:nvSpPr>
          <p:cNvPr id="128" name="CuadroTexto 238">
            <a:extLst>
              <a:ext uri="{FF2B5EF4-FFF2-40B4-BE49-F238E27FC236}">
                <a16:creationId xmlns:a16="http://schemas.microsoft.com/office/drawing/2014/main" id="{52DD29E2-CFB6-8649-AA5D-2FD71B1C359F}"/>
              </a:ext>
            </a:extLst>
          </p:cNvPr>
          <p:cNvSpPr txBox="1"/>
          <p:nvPr/>
        </p:nvSpPr>
        <p:spPr>
          <a:xfrm>
            <a:off x="7560044" y="1025988"/>
            <a:ext cx="1664132" cy="523220"/>
          </a:xfrm>
          <a:prstGeom prst="rect">
            <a:avLst/>
          </a:prstGeom>
          <a:noFill/>
        </p:spPr>
        <p:txBody>
          <a:bodyPr wrap="square" rtlCol="0">
            <a:spAutoFit/>
          </a:bodyPr>
          <a:lstStyle/>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כתיבת </a:t>
            </a:r>
          </a:p>
          <a:p>
            <a:pPr algn="ctr"/>
            <a:r>
              <a:rPr lang="he-IL" sz="1400" b="1" cap="all" dirty="0">
                <a:latin typeface="Tw Cen MT" panose="020B0602020104020603" pitchFamily="34" charset="77"/>
                <a:ea typeface="Open Sans" panose="020B0606030504020204" pitchFamily="34" charset="0"/>
                <a:cs typeface="Open Sans" panose="020B0606030504020204" pitchFamily="34" charset="0"/>
              </a:rPr>
              <a:t>פתיחה ומילות קישור</a:t>
            </a:r>
            <a:endParaRPr lang="en-US" sz="14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58" name="CuadroTexto 238">
            <a:extLst>
              <a:ext uri="{FF2B5EF4-FFF2-40B4-BE49-F238E27FC236}">
                <a16:creationId xmlns:a16="http://schemas.microsoft.com/office/drawing/2014/main" id="{C2FF355B-BDFD-485A-83EE-D6F7937C1951}"/>
              </a:ext>
            </a:extLst>
          </p:cNvPr>
          <p:cNvSpPr txBox="1"/>
          <p:nvPr/>
        </p:nvSpPr>
        <p:spPr>
          <a:xfrm>
            <a:off x="159644" y="343215"/>
            <a:ext cx="5620449" cy="707886"/>
          </a:xfrm>
          <a:prstGeom prst="rect">
            <a:avLst/>
          </a:prstGeom>
          <a:noFill/>
        </p:spPr>
        <p:txBody>
          <a:bodyPr wrap="none" rtlCol="0">
            <a:spAutoFit/>
          </a:bodyPr>
          <a:lstStyle/>
          <a:p>
            <a:r>
              <a:rPr lang="he-IL" sz="4000" b="1" cap="all" dirty="0">
                <a:latin typeface="Tw Cen MT" panose="020B0602020104020603" pitchFamily="34" charset="77"/>
                <a:ea typeface="Open Sans" panose="020B0606030504020204" pitchFamily="34" charset="0"/>
                <a:cs typeface="Open Sans" panose="020B0606030504020204" pitchFamily="34" charset="0"/>
              </a:rPr>
              <a:t>איך כותבים סיכום ממזג טוב?</a:t>
            </a:r>
            <a:endParaRPr lang="en-US" sz="40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57" name="CuadroTexto 238">
            <a:extLst>
              <a:ext uri="{FF2B5EF4-FFF2-40B4-BE49-F238E27FC236}">
                <a16:creationId xmlns:a16="http://schemas.microsoft.com/office/drawing/2014/main" id="{3EDC783A-1A57-AA4C-8732-2FB080954A4E}"/>
              </a:ext>
            </a:extLst>
          </p:cNvPr>
          <p:cNvSpPr txBox="1"/>
          <p:nvPr/>
        </p:nvSpPr>
        <p:spPr>
          <a:xfrm>
            <a:off x="9844244" y="-48445"/>
            <a:ext cx="1664132" cy="707886"/>
          </a:xfrm>
          <a:prstGeom prst="rect">
            <a:avLst/>
          </a:prstGeom>
          <a:noFill/>
        </p:spPr>
        <p:txBody>
          <a:bodyPr wrap="square" rtlCol="0">
            <a:spAutoFit/>
          </a:bodyPr>
          <a:lstStyle/>
          <a:p>
            <a:pPr algn="ctr"/>
            <a:r>
              <a:rPr lang="he-IL" sz="2000" b="1" cap="all" dirty="0">
                <a:latin typeface="Tw Cen MT" panose="020B0602020104020603" pitchFamily="34" charset="77"/>
                <a:ea typeface="Open Sans" panose="020B0606030504020204" pitchFamily="34" charset="0"/>
                <a:cs typeface="Open Sans" panose="020B0606030504020204" pitchFamily="34" charset="0"/>
              </a:rPr>
              <a:t>סיכום</a:t>
            </a:r>
          </a:p>
          <a:p>
            <a:pPr algn="ctr"/>
            <a:r>
              <a:rPr lang="he-IL" sz="2000" b="1" cap="all" dirty="0">
                <a:latin typeface="Tw Cen MT" panose="020B0602020104020603" pitchFamily="34" charset="77"/>
                <a:ea typeface="Open Sans" panose="020B0606030504020204" pitchFamily="34" charset="0"/>
                <a:cs typeface="Open Sans" panose="020B0606030504020204" pitchFamily="34" charset="0"/>
              </a:rPr>
              <a:t>טוב</a:t>
            </a:r>
            <a:endParaRPr lang="en-US" sz="2000" b="1" cap="all" dirty="0">
              <a:latin typeface="Tw Cen MT" panose="020B0602020104020603" pitchFamily="34" charset="77"/>
              <a:ea typeface="Open Sans" panose="020B0606030504020204" pitchFamily="34" charset="0"/>
              <a:cs typeface="Open Sans" panose="020B0606030504020204" pitchFamily="34" charset="0"/>
            </a:endParaRPr>
          </a:p>
        </p:txBody>
      </p:sp>
      <p:sp>
        <p:nvSpPr>
          <p:cNvPr id="59" name="Shape">
            <a:extLst>
              <a:ext uri="{FF2B5EF4-FFF2-40B4-BE49-F238E27FC236}">
                <a16:creationId xmlns:a16="http://schemas.microsoft.com/office/drawing/2014/main" id="{F47FCED8-429E-8342-B8B3-E539ADD83151}"/>
              </a:ext>
            </a:extLst>
          </p:cNvPr>
          <p:cNvSpPr/>
          <p:nvPr/>
        </p:nvSpPr>
        <p:spPr>
          <a:xfrm>
            <a:off x="4041227" y="4629755"/>
            <a:ext cx="503100" cy="626262"/>
          </a:xfrm>
          <a:custGeom>
            <a:avLst/>
            <a:gdLst/>
            <a:ahLst/>
            <a:cxnLst>
              <a:cxn ang="0">
                <a:pos x="wd2" y="hd2"/>
              </a:cxn>
              <a:cxn ang="5400000">
                <a:pos x="wd2" y="hd2"/>
              </a:cxn>
              <a:cxn ang="10800000">
                <a:pos x="wd2" y="hd2"/>
              </a:cxn>
              <a:cxn ang="16200000">
                <a:pos x="wd2" y="hd2"/>
              </a:cxn>
            </a:cxnLst>
            <a:rect l="0" t="0" r="r" b="b"/>
            <a:pathLst>
              <a:path w="21600" h="21600" extrusionOk="0">
                <a:moveTo>
                  <a:pt x="16368" y="12862"/>
                </a:moveTo>
                <a:cubicBezTo>
                  <a:pt x="9353" y="12862"/>
                  <a:pt x="9353" y="12862"/>
                  <a:pt x="9353" y="12862"/>
                </a:cubicBezTo>
                <a:cubicBezTo>
                  <a:pt x="8759" y="12862"/>
                  <a:pt x="8759" y="13386"/>
                  <a:pt x="8759" y="13386"/>
                </a:cubicBezTo>
                <a:cubicBezTo>
                  <a:pt x="8759" y="13911"/>
                  <a:pt x="8759" y="14400"/>
                  <a:pt x="9353" y="14400"/>
                </a:cubicBezTo>
                <a:cubicBezTo>
                  <a:pt x="16368" y="14400"/>
                  <a:pt x="16368" y="14400"/>
                  <a:pt x="16368" y="14400"/>
                </a:cubicBezTo>
                <a:cubicBezTo>
                  <a:pt x="16923" y="14400"/>
                  <a:pt x="16923" y="13911"/>
                  <a:pt x="16923" y="13386"/>
                </a:cubicBezTo>
                <a:cubicBezTo>
                  <a:pt x="16923" y="13386"/>
                  <a:pt x="16923" y="12862"/>
                  <a:pt x="16368" y="12862"/>
                </a:cubicBezTo>
                <a:close/>
                <a:moveTo>
                  <a:pt x="16368" y="9262"/>
                </a:moveTo>
                <a:cubicBezTo>
                  <a:pt x="9353" y="9262"/>
                  <a:pt x="9353" y="9262"/>
                  <a:pt x="9353" y="9262"/>
                </a:cubicBezTo>
                <a:cubicBezTo>
                  <a:pt x="8759" y="9262"/>
                  <a:pt x="8759" y="9786"/>
                  <a:pt x="8759" y="10311"/>
                </a:cubicBezTo>
                <a:cubicBezTo>
                  <a:pt x="8759" y="10311"/>
                  <a:pt x="8759" y="10800"/>
                  <a:pt x="9353" y="10800"/>
                </a:cubicBezTo>
                <a:cubicBezTo>
                  <a:pt x="16368" y="10800"/>
                  <a:pt x="16368" y="10800"/>
                  <a:pt x="16368" y="10800"/>
                </a:cubicBezTo>
                <a:cubicBezTo>
                  <a:pt x="16923" y="10800"/>
                  <a:pt x="16923" y="10311"/>
                  <a:pt x="16923" y="10311"/>
                </a:cubicBezTo>
                <a:cubicBezTo>
                  <a:pt x="16923" y="9786"/>
                  <a:pt x="16923" y="9262"/>
                  <a:pt x="16368" y="9262"/>
                </a:cubicBezTo>
                <a:close/>
                <a:moveTo>
                  <a:pt x="16368" y="0"/>
                </a:moveTo>
                <a:lnTo>
                  <a:pt x="7015" y="0"/>
                </a:lnTo>
                <a:cubicBezTo>
                  <a:pt x="5271" y="0"/>
                  <a:pt x="4122" y="1014"/>
                  <a:pt x="4122" y="2586"/>
                </a:cubicBezTo>
                <a:cubicBezTo>
                  <a:pt x="2933" y="2586"/>
                  <a:pt x="2933" y="2586"/>
                  <a:pt x="2933" y="2586"/>
                </a:cubicBezTo>
                <a:cubicBezTo>
                  <a:pt x="1189" y="2586"/>
                  <a:pt x="0" y="4124"/>
                  <a:pt x="0" y="5138"/>
                </a:cubicBezTo>
                <a:cubicBezTo>
                  <a:pt x="0" y="19049"/>
                  <a:pt x="0" y="19049"/>
                  <a:pt x="0" y="19049"/>
                </a:cubicBezTo>
                <a:cubicBezTo>
                  <a:pt x="0" y="20586"/>
                  <a:pt x="1783" y="21600"/>
                  <a:pt x="2933" y="21600"/>
                </a:cubicBezTo>
                <a:cubicBezTo>
                  <a:pt x="14585" y="21600"/>
                  <a:pt x="14585" y="21600"/>
                  <a:pt x="14585" y="21600"/>
                </a:cubicBezTo>
                <a:cubicBezTo>
                  <a:pt x="16368" y="21600"/>
                  <a:pt x="18112" y="20586"/>
                  <a:pt x="18112" y="19049"/>
                </a:cubicBezTo>
                <a:cubicBezTo>
                  <a:pt x="18707" y="19049"/>
                  <a:pt x="18707" y="19049"/>
                  <a:pt x="18707" y="19049"/>
                </a:cubicBezTo>
                <a:cubicBezTo>
                  <a:pt x="20451" y="19049"/>
                  <a:pt x="21600" y="17511"/>
                  <a:pt x="21600" y="16462"/>
                </a:cubicBezTo>
                <a:cubicBezTo>
                  <a:pt x="21600" y="6711"/>
                  <a:pt x="21600" y="6711"/>
                  <a:pt x="21600" y="6711"/>
                </a:cubicBezTo>
                <a:cubicBezTo>
                  <a:pt x="21600" y="5138"/>
                  <a:pt x="21600" y="5138"/>
                  <a:pt x="21600" y="5138"/>
                </a:cubicBezTo>
                <a:lnTo>
                  <a:pt x="16368" y="0"/>
                </a:lnTo>
                <a:close/>
                <a:moveTo>
                  <a:pt x="14585" y="20586"/>
                </a:moveTo>
                <a:cubicBezTo>
                  <a:pt x="2933" y="20586"/>
                  <a:pt x="2933" y="20586"/>
                  <a:pt x="2933" y="20586"/>
                </a:cubicBezTo>
                <a:cubicBezTo>
                  <a:pt x="2338" y="20586"/>
                  <a:pt x="1783" y="19538"/>
                  <a:pt x="1783" y="19049"/>
                </a:cubicBezTo>
                <a:cubicBezTo>
                  <a:pt x="1783" y="5138"/>
                  <a:pt x="1783" y="5138"/>
                  <a:pt x="1783" y="5138"/>
                </a:cubicBezTo>
                <a:cubicBezTo>
                  <a:pt x="1783" y="4649"/>
                  <a:pt x="2338" y="4124"/>
                  <a:pt x="2933" y="4124"/>
                </a:cubicBezTo>
                <a:cubicBezTo>
                  <a:pt x="4122" y="4124"/>
                  <a:pt x="4122" y="4124"/>
                  <a:pt x="4122" y="4124"/>
                </a:cubicBezTo>
                <a:cubicBezTo>
                  <a:pt x="4122" y="16462"/>
                  <a:pt x="4122" y="16462"/>
                  <a:pt x="4122" y="16462"/>
                </a:cubicBezTo>
                <a:cubicBezTo>
                  <a:pt x="4122" y="17511"/>
                  <a:pt x="5271" y="19049"/>
                  <a:pt x="7015" y="19049"/>
                </a:cubicBezTo>
                <a:cubicBezTo>
                  <a:pt x="16368" y="19049"/>
                  <a:pt x="16368" y="19049"/>
                  <a:pt x="16368" y="19049"/>
                </a:cubicBezTo>
                <a:cubicBezTo>
                  <a:pt x="16368" y="19538"/>
                  <a:pt x="15774" y="20586"/>
                  <a:pt x="14585" y="20586"/>
                </a:cubicBezTo>
                <a:close/>
                <a:moveTo>
                  <a:pt x="20451" y="16462"/>
                </a:moveTo>
                <a:cubicBezTo>
                  <a:pt x="20451" y="16986"/>
                  <a:pt x="19262" y="17511"/>
                  <a:pt x="18707" y="17511"/>
                </a:cubicBezTo>
                <a:cubicBezTo>
                  <a:pt x="7015" y="17511"/>
                  <a:pt x="7015" y="17511"/>
                  <a:pt x="7015" y="17511"/>
                </a:cubicBezTo>
                <a:cubicBezTo>
                  <a:pt x="6460" y="17511"/>
                  <a:pt x="5271" y="16986"/>
                  <a:pt x="5271" y="16462"/>
                </a:cubicBezTo>
                <a:cubicBezTo>
                  <a:pt x="5271" y="2586"/>
                  <a:pt x="5271" y="2586"/>
                  <a:pt x="5271" y="2586"/>
                </a:cubicBezTo>
                <a:cubicBezTo>
                  <a:pt x="5271" y="2062"/>
                  <a:pt x="6460" y="1014"/>
                  <a:pt x="7015" y="1014"/>
                </a:cubicBezTo>
                <a:cubicBezTo>
                  <a:pt x="14585" y="1014"/>
                  <a:pt x="14585" y="1014"/>
                  <a:pt x="14585" y="1014"/>
                </a:cubicBezTo>
                <a:cubicBezTo>
                  <a:pt x="14585" y="2586"/>
                  <a:pt x="14585" y="4124"/>
                  <a:pt x="14585" y="4124"/>
                </a:cubicBezTo>
                <a:cubicBezTo>
                  <a:pt x="14585" y="5138"/>
                  <a:pt x="16368" y="6711"/>
                  <a:pt x="18112" y="6711"/>
                </a:cubicBezTo>
                <a:cubicBezTo>
                  <a:pt x="18112" y="6711"/>
                  <a:pt x="18707" y="6711"/>
                  <a:pt x="20451" y="6711"/>
                </a:cubicBezTo>
                <a:lnTo>
                  <a:pt x="20451" y="16462"/>
                </a:lnTo>
                <a:close/>
                <a:moveTo>
                  <a:pt x="18112" y="5138"/>
                </a:moveTo>
                <a:cubicBezTo>
                  <a:pt x="16923" y="5138"/>
                  <a:pt x="16368" y="4124"/>
                  <a:pt x="16368" y="3076"/>
                </a:cubicBezTo>
                <a:cubicBezTo>
                  <a:pt x="16368" y="3076"/>
                  <a:pt x="16368" y="2586"/>
                  <a:pt x="16368" y="1014"/>
                </a:cubicBezTo>
                <a:cubicBezTo>
                  <a:pt x="20451" y="5138"/>
                  <a:pt x="20451" y="5138"/>
                  <a:pt x="20451" y="5138"/>
                </a:cubicBezTo>
                <a:lnTo>
                  <a:pt x="18112" y="5138"/>
                </a:lnTo>
                <a:close/>
              </a:path>
            </a:pathLst>
          </a:custGeom>
          <a:solidFill>
            <a:schemeClr val="tx1"/>
          </a:solidFill>
          <a:ln w="12700" cap="flat">
            <a:noFill/>
            <a:miter lim="400000"/>
          </a:ln>
          <a:effectLst/>
        </p:spPr>
        <p:txBody>
          <a:bodyPr wrap="square" lIns="60960" tIns="60960" rIns="60960" bIns="60960" numCol="1" anchor="ctr">
            <a:noAutofit/>
          </a:bodyPr>
          <a:lstStyle/>
          <a:p>
            <a:pPr defTabSz="609600" hangingPunct="0">
              <a:defRPr/>
            </a:pPr>
            <a:endParaRPr sz="2400" kern="0">
              <a:solidFill>
                <a:srgbClr val="000000"/>
              </a:solidFill>
              <a:latin typeface="Calibri"/>
              <a:cs typeface="Calibri"/>
              <a:sym typeface="Calibri"/>
            </a:endParaRPr>
          </a:p>
        </p:txBody>
      </p:sp>
      <p:pic>
        <p:nvPicPr>
          <p:cNvPr id="60" name="תמונה 59">
            <a:extLst>
              <a:ext uri="{FF2B5EF4-FFF2-40B4-BE49-F238E27FC236}">
                <a16:creationId xmlns:a16="http://schemas.microsoft.com/office/drawing/2014/main" id="{E377ECDE-0B5E-B148-BA52-0C421FE8D59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5768410" y="3908532"/>
            <a:ext cx="896937" cy="896937"/>
          </a:xfrm>
          <a:prstGeom prst="rect">
            <a:avLst/>
          </a:prstGeom>
        </p:spPr>
      </p:pic>
      <p:sp>
        <p:nvSpPr>
          <p:cNvPr id="61" name="Shape">
            <a:extLst>
              <a:ext uri="{FF2B5EF4-FFF2-40B4-BE49-F238E27FC236}">
                <a16:creationId xmlns:a16="http://schemas.microsoft.com/office/drawing/2014/main" id="{496631AF-1F82-EE45-9D8D-D8A47F8DC637}"/>
              </a:ext>
            </a:extLst>
          </p:cNvPr>
          <p:cNvSpPr/>
          <p:nvPr/>
        </p:nvSpPr>
        <p:spPr>
          <a:xfrm>
            <a:off x="8180243" y="3214272"/>
            <a:ext cx="509312" cy="494500"/>
          </a:xfrm>
          <a:custGeom>
            <a:avLst/>
            <a:gdLst/>
            <a:ahLst/>
            <a:cxnLst>
              <a:cxn ang="0">
                <a:pos x="wd2" y="hd2"/>
              </a:cxn>
              <a:cxn ang="5400000">
                <a:pos x="wd2" y="hd2"/>
              </a:cxn>
              <a:cxn ang="10800000">
                <a:pos x="wd2" y="hd2"/>
              </a:cxn>
              <a:cxn ang="16200000">
                <a:pos x="wd2" y="hd2"/>
              </a:cxn>
            </a:cxnLst>
            <a:rect l="0" t="0" r="r" b="b"/>
            <a:pathLst>
              <a:path w="21600" h="21600" extrusionOk="0">
                <a:moveTo>
                  <a:pt x="20099" y="8249"/>
                </a:moveTo>
                <a:cubicBezTo>
                  <a:pt x="20099" y="19049"/>
                  <a:pt x="20099" y="19049"/>
                  <a:pt x="20099" y="19049"/>
                </a:cubicBezTo>
                <a:cubicBezTo>
                  <a:pt x="20099" y="19538"/>
                  <a:pt x="19621" y="20586"/>
                  <a:pt x="18597" y="20586"/>
                </a:cubicBezTo>
                <a:cubicBezTo>
                  <a:pt x="3037" y="20586"/>
                  <a:pt x="3037" y="20586"/>
                  <a:pt x="3037" y="20586"/>
                </a:cubicBezTo>
                <a:cubicBezTo>
                  <a:pt x="2013" y="20586"/>
                  <a:pt x="1536" y="19538"/>
                  <a:pt x="1536" y="19049"/>
                </a:cubicBezTo>
                <a:cubicBezTo>
                  <a:pt x="1536" y="2586"/>
                  <a:pt x="1536" y="2586"/>
                  <a:pt x="1536" y="2586"/>
                </a:cubicBezTo>
                <a:cubicBezTo>
                  <a:pt x="1536" y="2062"/>
                  <a:pt x="2013" y="1014"/>
                  <a:pt x="3037" y="1014"/>
                </a:cubicBezTo>
                <a:cubicBezTo>
                  <a:pt x="13581" y="1014"/>
                  <a:pt x="13581" y="1014"/>
                  <a:pt x="13581" y="1014"/>
                </a:cubicBezTo>
                <a:cubicBezTo>
                  <a:pt x="13581" y="0"/>
                  <a:pt x="13581" y="0"/>
                  <a:pt x="13581" y="0"/>
                </a:cubicBezTo>
                <a:cubicBezTo>
                  <a:pt x="3037" y="0"/>
                  <a:pt x="3037" y="0"/>
                  <a:pt x="3037" y="0"/>
                </a:cubicBezTo>
                <a:cubicBezTo>
                  <a:pt x="1536" y="0"/>
                  <a:pt x="0" y="1014"/>
                  <a:pt x="0" y="2586"/>
                </a:cubicBezTo>
                <a:cubicBezTo>
                  <a:pt x="0" y="19049"/>
                  <a:pt x="0" y="19049"/>
                  <a:pt x="0" y="19049"/>
                </a:cubicBezTo>
                <a:cubicBezTo>
                  <a:pt x="0" y="20586"/>
                  <a:pt x="1536" y="21600"/>
                  <a:pt x="3037" y="21600"/>
                </a:cubicBezTo>
                <a:cubicBezTo>
                  <a:pt x="18597" y="21600"/>
                  <a:pt x="18597" y="21600"/>
                  <a:pt x="18597" y="21600"/>
                </a:cubicBezTo>
                <a:cubicBezTo>
                  <a:pt x="20099" y="21600"/>
                  <a:pt x="21600" y="20586"/>
                  <a:pt x="21600" y="19049"/>
                </a:cubicBezTo>
                <a:cubicBezTo>
                  <a:pt x="21600" y="8249"/>
                  <a:pt x="21600" y="8249"/>
                  <a:pt x="21600" y="8249"/>
                </a:cubicBezTo>
                <a:lnTo>
                  <a:pt x="20099" y="8249"/>
                </a:lnTo>
                <a:close/>
                <a:moveTo>
                  <a:pt x="5528" y="12373"/>
                </a:moveTo>
                <a:cubicBezTo>
                  <a:pt x="2525" y="18035"/>
                  <a:pt x="2525" y="18035"/>
                  <a:pt x="2525" y="18035"/>
                </a:cubicBezTo>
                <a:cubicBezTo>
                  <a:pt x="2525" y="19049"/>
                  <a:pt x="3037" y="19538"/>
                  <a:pt x="3515" y="19049"/>
                </a:cubicBezTo>
                <a:cubicBezTo>
                  <a:pt x="9555" y="15973"/>
                  <a:pt x="9555" y="15973"/>
                  <a:pt x="9555" y="15973"/>
                </a:cubicBezTo>
                <a:lnTo>
                  <a:pt x="10066" y="15973"/>
                </a:lnTo>
                <a:cubicBezTo>
                  <a:pt x="20610" y="5138"/>
                  <a:pt x="20610" y="5138"/>
                  <a:pt x="20610" y="5138"/>
                </a:cubicBezTo>
                <a:cubicBezTo>
                  <a:pt x="21122" y="4649"/>
                  <a:pt x="21122" y="3600"/>
                  <a:pt x="20610" y="3076"/>
                </a:cubicBezTo>
                <a:cubicBezTo>
                  <a:pt x="18085" y="1014"/>
                  <a:pt x="18085" y="1014"/>
                  <a:pt x="18085" y="1014"/>
                </a:cubicBezTo>
                <a:cubicBezTo>
                  <a:pt x="17608" y="524"/>
                  <a:pt x="16584" y="524"/>
                  <a:pt x="16072" y="1014"/>
                </a:cubicBezTo>
                <a:cubicBezTo>
                  <a:pt x="6040" y="11324"/>
                  <a:pt x="6040" y="11324"/>
                  <a:pt x="6040" y="11324"/>
                </a:cubicBezTo>
                <a:cubicBezTo>
                  <a:pt x="5528" y="11849"/>
                  <a:pt x="5528" y="11849"/>
                  <a:pt x="5528" y="12373"/>
                </a:cubicBezTo>
                <a:close/>
                <a:moveTo>
                  <a:pt x="16584" y="2586"/>
                </a:moveTo>
                <a:cubicBezTo>
                  <a:pt x="17096" y="2062"/>
                  <a:pt x="17608" y="2062"/>
                  <a:pt x="17608" y="2586"/>
                </a:cubicBezTo>
                <a:cubicBezTo>
                  <a:pt x="19109" y="3600"/>
                  <a:pt x="19109" y="3600"/>
                  <a:pt x="19109" y="3600"/>
                </a:cubicBezTo>
                <a:cubicBezTo>
                  <a:pt x="19621" y="4124"/>
                  <a:pt x="19621" y="4649"/>
                  <a:pt x="19109" y="4649"/>
                </a:cubicBezTo>
                <a:cubicBezTo>
                  <a:pt x="17608" y="6186"/>
                  <a:pt x="17608" y="6186"/>
                  <a:pt x="17608" y="6186"/>
                </a:cubicBezTo>
                <a:cubicBezTo>
                  <a:pt x="15594" y="3600"/>
                  <a:pt x="15594" y="3600"/>
                  <a:pt x="15594" y="3600"/>
                </a:cubicBezTo>
                <a:lnTo>
                  <a:pt x="16584" y="2586"/>
                </a:lnTo>
                <a:close/>
                <a:moveTo>
                  <a:pt x="14605" y="4649"/>
                </a:moveTo>
                <a:cubicBezTo>
                  <a:pt x="16584" y="7200"/>
                  <a:pt x="16584" y="7200"/>
                  <a:pt x="16584" y="7200"/>
                </a:cubicBezTo>
                <a:cubicBezTo>
                  <a:pt x="9077" y="14924"/>
                  <a:pt x="9077" y="14924"/>
                  <a:pt x="9077" y="14924"/>
                </a:cubicBezTo>
                <a:cubicBezTo>
                  <a:pt x="8565" y="13911"/>
                  <a:pt x="7064" y="12862"/>
                  <a:pt x="7064" y="12373"/>
                </a:cubicBezTo>
                <a:lnTo>
                  <a:pt x="14605" y="4649"/>
                </a:lnTo>
                <a:close/>
                <a:moveTo>
                  <a:pt x="8053" y="15449"/>
                </a:moveTo>
                <a:cubicBezTo>
                  <a:pt x="4538" y="18035"/>
                  <a:pt x="4538" y="18035"/>
                  <a:pt x="4538" y="18035"/>
                </a:cubicBezTo>
                <a:cubicBezTo>
                  <a:pt x="4027" y="18035"/>
                  <a:pt x="4027" y="17511"/>
                  <a:pt x="4027" y="17511"/>
                </a:cubicBezTo>
                <a:cubicBezTo>
                  <a:pt x="6040" y="13911"/>
                  <a:pt x="6040" y="13911"/>
                  <a:pt x="6040" y="13911"/>
                </a:cubicBezTo>
                <a:lnTo>
                  <a:pt x="8053" y="15449"/>
                </a:lnTo>
                <a:close/>
              </a:path>
            </a:pathLst>
          </a:custGeom>
          <a:solidFill>
            <a:schemeClr val="tx1"/>
          </a:solidFill>
          <a:ln w="12700" cap="flat">
            <a:noFill/>
            <a:miter lim="400000"/>
          </a:ln>
          <a:effectLst/>
        </p:spPr>
        <p:txBody>
          <a:bodyPr wrap="square" lIns="60960" tIns="60960" rIns="60960" bIns="60960" numCol="1" anchor="ctr">
            <a:noAutofit/>
          </a:bodyPr>
          <a:lstStyle/>
          <a:p>
            <a:pPr marL="0" algn="r" defTabSz="609600" rtl="1" eaLnBrk="1" latinLnBrk="0" hangingPunct="0">
              <a:defRPr/>
            </a:pPr>
            <a:endParaRPr sz="2400" kern="0">
              <a:solidFill>
                <a:srgbClr val="000000"/>
              </a:solidFill>
              <a:latin typeface="Calibri"/>
              <a:cs typeface="Calibri"/>
              <a:sym typeface="Calibri"/>
            </a:endParaRPr>
          </a:p>
        </p:txBody>
      </p:sp>
      <p:pic>
        <p:nvPicPr>
          <p:cNvPr id="62" name="תמונה 61">
            <a:extLst>
              <a:ext uri="{FF2B5EF4-FFF2-40B4-BE49-F238E27FC236}">
                <a16:creationId xmlns:a16="http://schemas.microsoft.com/office/drawing/2014/main" id="{7B885F5E-6CDB-CE4A-A9E8-0DC993CC7874}"/>
              </a:ext>
            </a:extLst>
          </p:cNvPr>
          <p:cNvPicPr>
            <a:picLocks noChangeAspect="1"/>
          </p:cNvPicPr>
          <p:nvPr/>
        </p:nvPicPr>
        <p:blipFill>
          <a:blip r:embed="rId4">
            <a:biLevel thresh="75000"/>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523492" y="4718743"/>
            <a:ext cx="1108906" cy="1196181"/>
          </a:xfrm>
          <a:prstGeom prst="rect">
            <a:avLst/>
          </a:prstGeom>
        </p:spPr>
      </p:pic>
      <p:sp>
        <p:nvSpPr>
          <p:cNvPr id="63" name="Google Shape;510;p22">
            <a:extLst>
              <a:ext uri="{FF2B5EF4-FFF2-40B4-BE49-F238E27FC236}">
                <a16:creationId xmlns:a16="http://schemas.microsoft.com/office/drawing/2014/main" id="{457F22C6-ACC8-3345-8CBD-857C8083E917}"/>
              </a:ext>
            </a:extLst>
          </p:cNvPr>
          <p:cNvSpPr txBox="1"/>
          <p:nvPr/>
        </p:nvSpPr>
        <p:spPr>
          <a:xfrm>
            <a:off x="1699839" y="2365035"/>
            <a:ext cx="815975" cy="7937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3900"/>
              <a:buFont typeface="PT Sans"/>
              <a:buNone/>
            </a:pPr>
            <a:r>
              <a:rPr lang="en-US" sz="3900" b="0" i="0" u="none" dirty="0">
                <a:solidFill>
                  <a:srgbClr val="C00000"/>
                </a:solidFill>
                <a:latin typeface="PT Sans"/>
                <a:ea typeface="PT Sans"/>
                <a:cs typeface="PT Sans"/>
                <a:sym typeface="PT Sans"/>
              </a:rPr>
              <a:t>1</a:t>
            </a:r>
            <a:endParaRPr dirty="0">
              <a:solidFill>
                <a:srgbClr val="C00000"/>
              </a:solidFill>
            </a:endParaRPr>
          </a:p>
        </p:txBody>
      </p:sp>
      <p:sp>
        <p:nvSpPr>
          <p:cNvPr id="64" name="Google Shape;511;p22">
            <a:extLst>
              <a:ext uri="{FF2B5EF4-FFF2-40B4-BE49-F238E27FC236}">
                <a16:creationId xmlns:a16="http://schemas.microsoft.com/office/drawing/2014/main" id="{17BE1402-9730-C042-95EC-239EF75E6A2F}"/>
              </a:ext>
            </a:extLst>
          </p:cNvPr>
          <p:cNvSpPr txBox="1"/>
          <p:nvPr/>
        </p:nvSpPr>
        <p:spPr>
          <a:xfrm>
            <a:off x="3825256" y="1734937"/>
            <a:ext cx="815975" cy="7937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3900"/>
              <a:buFont typeface="PT Sans"/>
              <a:buNone/>
            </a:pPr>
            <a:r>
              <a:rPr lang="en-US" sz="3900" b="0" i="0" u="none" dirty="0">
                <a:solidFill>
                  <a:srgbClr val="C00000"/>
                </a:solidFill>
                <a:latin typeface="PT Sans"/>
                <a:ea typeface="PT Sans"/>
                <a:cs typeface="PT Sans"/>
                <a:sym typeface="PT Sans"/>
              </a:rPr>
              <a:t>2</a:t>
            </a:r>
            <a:endParaRPr dirty="0">
              <a:solidFill>
                <a:srgbClr val="C00000"/>
              </a:solidFill>
            </a:endParaRPr>
          </a:p>
        </p:txBody>
      </p:sp>
      <p:sp>
        <p:nvSpPr>
          <p:cNvPr id="65" name="Google Shape;512;p22">
            <a:extLst>
              <a:ext uri="{FF2B5EF4-FFF2-40B4-BE49-F238E27FC236}">
                <a16:creationId xmlns:a16="http://schemas.microsoft.com/office/drawing/2014/main" id="{35669BF4-0C6E-CA4B-9B38-C7D524AD37B1}"/>
              </a:ext>
            </a:extLst>
          </p:cNvPr>
          <p:cNvSpPr txBox="1"/>
          <p:nvPr/>
        </p:nvSpPr>
        <p:spPr>
          <a:xfrm>
            <a:off x="6069075" y="1107165"/>
            <a:ext cx="544512" cy="6000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36363"/>
              </a:buClr>
              <a:buSzPts val="3900"/>
              <a:buFont typeface="PT Sans"/>
              <a:buNone/>
            </a:pPr>
            <a:r>
              <a:rPr lang="en-US" sz="3900" b="0" i="0" u="none" dirty="0">
                <a:solidFill>
                  <a:srgbClr val="C00000"/>
                </a:solidFill>
                <a:latin typeface="PT Sans"/>
                <a:ea typeface="PT Sans"/>
                <a:cs typeface="PT Sans"/>
                <a:sym typeface="PT Sans"/>
              </a:rPr>
              <a:t>3</a:t>
            </a:r>
            <a:endParaRPr dirty="0">
              <a:solidFill>
                <a:srgbClr val="C00000"/>
              </a:solidFill>
            </a:endParaRPr>
          </a:p>
        </p:txBody>
      </p:sp>
      <p:sp>
        <p:nvSpPr>
          <p:cNvPr id="66" name="Google Shape;513;p22">
            <a:extLst>
              <a:ext uri="{FF2B5EF4-FFF2-40B4-BE49-F238E27FC236}">
                <a16:creationId xmlns:a16="http://schemas.microsoft.com/office/drawing/2014/main" id="{D3C2A8B1-7D62-A748-A391-389BB2777CCC}"/>
              </a:ext>
            </a:extLst>
          </p:cNvPr>
          <p:cNvSpPr txBox="1"/>
          <p:nvPr/>
        </p:nvSpPr>
        <p:spPr>
          <a:xfrm>
            <a:off x="8281567" y="285940"/>
            <a:ext cx="815975" cy="7937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3900"/>
              <a:buFont typeface="PT Sans"/>
              <a:buNone/>
            </a:pPr>
            <a:r>
              <a:rPr lang="en-US" sz="3900" b="0" i="0" u="none" dirty="0">
                <a:solidFill>
                  <a:srgbClr val="C00000"/>
                </a:solidFill>
                <a:latin typeface="PT Sans"/>
                <a:ea typeface="PT Sans"/>
                <a:cs typeface="PT Sans"/>
                <a:sym typeface="PT Sans"/>
              </a:rPr>
              <a:t>4</a:t>
            </a:r>
            <a:endParaRPr dirty="0">
              <a:solidFill>
                <a:srgbClr val="C00000"/>
              </a:solidFill>
            </a:endParaRPr>
          </a:p>
        </p:txBody>
      </p:sp>
      <p:graphicFrame>
        <p:nvGraphicFramePr>
          <p:cNvPr id="4" name="טבלה 3">
            <a:extLst>
              <a:ext uri="{FF2B5EF4-FFF2-40B4-BE49-F238E27FC236}">
                <a16:creationId xmlns:a16="http://schemas.microsoft.com/office/drawing/2014/main" id="{581D327F-8101-0347-8EA5-53C85624B971}"/>
              </a:ext>
            </a:extLst>
          </p:cNvPr>
          <p:cNvGraphicFramePr>
            <a:graphicFrameLocks noGrp="1"/>
          </p:cNvGraphicFramePr>
          <p:nvPr>
            <p:extLst>
              <p:ext uri="{D42A27DB-BD31-4B8C-83A1-F6EECF244321}">
                <p14:modId xmlns:p14="http://schemas.microsoft.com/office/powerpoint/2010/main" val="803145582"/>
              </p:ext>
            </p:extLst>
          </p:nvPr>
        </p:nvGraphicFramePr>
        <p:xfrm>
          <a:off x="2364071" y="5591950"/>
          <a:ext cx="4745990" cy="1371600"/>
        </p:xfrm>
        <a:graphic>
          <a:graphicData uri="http://schemas.openxmlformats.org/drawingml/2006/table">
            <a:tbl>
              <a:tblPr rtl="1" firstRow="1" bandRow="1">
                <a:tableStyleId>{5C22544A-7EE6-4342-B048-85BDC9FD1C3A}</a:tableStyleId>
              </a:tblPr>
              <a:tblGrid>
                <a:gridCol w="702310">
                  <a:extLst>
                    <a:ext uri="{9D8B030D-6E8A-4147-A177-3AD203B41FA5}">
                      <a16:colId xmlns:a16="http://schemas.microsoft.com/office/drawing/2014/main" val="2550423254"/>
                    </a:ext>
                  </a:extLst>
                </a:gridCol>
                <a:gridCol w="1526540">
                  <a:extLst>
                    <a:ext uri="{9D8B030D-6E8A-4147-A177-3AD203B41FA5}">
                      <a16:colId xmlns:a16="http://schemas.microsoft.com/office/drawing/2014/main" val="1666033254"/>
                    </a:ext>
                  </a:extLst>
                </a:gridCol>
                <a:gridCol w="1258570">
                  <a:extLst>
                    <a:ext uri="{9D8B030D-6E8A-4147-A177-3AD203B41FA5}">
                      <a16:colId xmlns:a16="http://schemas.microsoft.com/office/drawing/2014/main" val="4771882"/>
                    </a:ext>
                  </a:extLst>
                </a:gridCol>
                <a:gridCol w="1258570">
                  <a:extLst>
                    <a:ext uri="{9D8B030D-6E8A-4147-A177-3AD203B41FA5}">
                      <a16:colId xmlns:a16="http://schemas.microsoft.com/office/drawing/2014/main" val="1135992142"/>
                    </a:ext>
                  </a:extLst>
                </a:gridCol>
              </a:tblGrid>
              <a:tr h="323850">
                <a:tc>
                  <a:txBody>
                    <a:bodyPr/>
                    <a:lstStyle/>
                    <a:p>
                      <a:pPr algn="r" rtl="1">
                        <a:spcAft>
                          <a:spcPts val="0"/>
                        </a:spcAft>
                      </a:pPr>
                      <a:r>
                        <a:rPr lang="he-IL" sz="1200">
                          <a:effectLst/>
                        </a:rPr>
                        <a:t>תבחינים</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a:tc>
                <a:tc>
                  <a:txBody>
                    <a:bodyPr/>
                    <a:lstStyle/>
                    <a:p>
                      <a:pPr algn="r" rtl="1">
                        <a:spcAft>
                          <a:spcPts val="0"/>
                        </a:spcAft>
                      </a:pPr>
                      <a:r>
                        <a:rPr lang="he-IL" sz="1200">
                          <a:effectLst/>
                        </a:rPr>
                        <a:t>טקסט 1</a:t>
                      </a:r>
                      <a:endParaRPr lang="en-US" sz="1200">
                        <a:effectLst/>
                      </a:endParaRPr>
                    </a:p>
                    <a:p>
                      <a:pPr algn="r" rtl="1">
                        <a:spcAft>
                          <a:spcPts val="0"/>
                        </a:spcAft>
                      </a:pPr>
                      <a:r>
                        <a:rPr lang="he-IL" sz="1200">
                          <a:effectLst/>
                        </a:rPr>
                        <a:t>שם  הכותב/ת(שנה)</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a:tc>
                <a:tc>
                  <a:txBody>
                    <a:bodyPr/>
                    <a:lstStyle/>
                    <a:p>
                      <a:pPr algn="r" rtl="1">
                        <a:spcAft>
                          <a:spcPts val="0"/>
                        </a:spcAft>
                      </a:pPr>
                      <a:r>
                        <a:rPr lang="he-IL" sz="1200">
                          <a:effectLst/>
                        </a:rPr>
                        <a:t>טקסט 2</a:t>
                      </a:r>
                      <a:endParaRPr lang="en-US" sz="1200">
                        <a:effectLst/>
                      </a:endParaRPr>
                    </a:p>
                    <a:p>
                      <a:pPr algn="r" rtl="1">
                        <a:spcAft>
                          <a:spcPts val="0"/>
                        </a:spcAft>
                      </a:pPr>
                      <a:r>
                        <a:rPr lang="he-IL" sz="1200">
                          <a:effectLst/>
                        </a:rPr>
                        <a:t>שם  הכותב/ת(שנה)</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algn="r" rtl="1">
                        <a:spcAft>
                          <a:spcPts val="0"/>
                        </a:spcAft>
                      </a:pPr>
                      <a:r>
                        <a:rPr lang="he-IL" sz="1200" dirty="0">
                          <a:effectLst/>
                        </a:rPr>
                        <a:t>יחסים בין  =   +</a:t>
                      </a:r>
                      <a:endParaRPr lang="en-US" sz="1200" dirty="0">
                        <a:effectLst/>
                      </a:endParaRPr>
                    </a:p>
                    <a:p>
                      <a:pPr algn="r" rtl="1">
                        <a:spcAft>
                          <a:spcPts val="0"/>
                        </a:spcAft>
                      </a:pPr>
                      <a:r>
                        <a:rPr lang="he-IL" sz="1200" dirty="0">
                          <a:effectLst/>
                        </a:rPr>
                        <a:t>הטקסטים  -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464250991"/>
                  </a:ext>
                </a:extLst>
              </a:tr>
              <a:tr h="323850">
                <a:tc>
                  <a:txBody>
                    <a:bodyPr/>
                    <a:lstStyle/>
                    <a:p>
                      <a:pPr algn="r" rtl="1">
                        <a:spcAft>
                          <a:spcPts val="0"/>
                        </a:spcAft>
                      </a:pPr>
                      <a:r>
                        <a:rPr lang="he-IL" sz="1200">
                          <a:effectLst/>
                        </a:rPr>
                        <a:t>תבחין</a:t>
                      </a:r>
                      <a:endParaRPr lang="en-US" sz="1200">
                        <a:effectLst/>
                      </a:endParaRPr>
                    </a:p>
                    <a:p>
                      <a:pPr algn="r" rtl="1">
                        <a:spcAft>
                          <a:spcPts val="0"/>
                        </a:spcAft>
                      </a:pPr>
                      <a:r>
                        <a:rPr lang="he-IL" sz="1200">
                          <a:effectLst/>
                        </a:rPr>
                        <a:t>ראשון</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a:tc>
                <a:tc>
                  <a:txBody>
                    <a:bodyPr/>
                    <a:lstStyle/>
                    <a:p>
                      <a:pPr algn="r" rtl="1">
                        <a:spcAft>
                          <a:spcPts val="0"/>
                        </a:spcAft>
                      </a:pPr>
                      <a:r>
                        <a:rPr lang="he-IL" sz="1200">
                          <a:effectLst/>
                        </a:rPr>
                        <a:t>הכללה</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a:tc>
                <a:tc>
                  <a:txBody>
                    <a:bodyPr/>
                    <a:lstStyle/>
                    <a:p>
                      <a:pPr algn="r" rtl="1">
                        <a:spcAft>
                          <a:spcPts val="0"/>
                        </a:spcAft>
                      </a:pPr>
                      <a:r>
                        <a:rPr lang="he-IL" sz="1200" dirty="0">
                          <a:effectLst/>
                        </a:rPr>
                        <a:t>הכללה</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algn="r" rtl="1">
                        <a:spcAft>
                          <a:spcPts val="0"/>
                        </a:spcAft>
                      </a:pPr>
                      <a:r>
                        <a:rPr lang="he-IL" sz="1200">
                          <a:effectLst/>
                        </a:rPr>
                        <a:t> </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4057745731"/>
                  </a:ext>
                </a:extLst>
              </a:tr>
              <a:tr h="323850">
                <a:tc>
                  <a:txBody>
                    <a:bodyPr/>
                    <a:lstStyle/>
                    <a:p>
                      <a:pPr algn="r" rtl="1">
                        <a:spcAft>
                          <a:spcPts val="0"/>
                        </a:spcAft>
                      </a:pPr>
                      <a:r>
                        <a:rPr lang="he-IL" sz="1200">
                          <a:effectLst/>
                        </a:rPr>
                        <a:t>תבחין שני</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a:tc>
                <a:tc>
                  <a:txBody>
                    <a:bodyPr/>
                    <a:lstStyle/>
                    <a:p>
                      <a:pPr algn="r" rtl="1">
                        <a:spcAft>
                          <a:spcPts val="0"/>
                        </a:spcAft>
                      </a:pPr>
                      <a:r>
                        <a:rPr lang="he-IL" sz="1200">
                          <a:effectLst/>
                        </a:rPr>
                        <a:t>הכללה</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a:tc>
                <a:tc>
                  <a:txBody>
                    <a:bodyPr/>
                    <a:lstStyle/>
                    <a:p>
                      <a:pPr algn="r" rtl="1">
                        <a:spcAft>
                          <a:spcPts val="0"/>
                        </a:spcAft>
                      </a:pPr>
                      <a:r>
                        <a:rPr lang="he-IL" sz="1200">
                          <a:effectLst/>
                        </a:rPr>
                        <a:t>הכללה</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algn="r" rtl="1">
                        <a:spcAft>
                          <a:spcPts val="0"/>
                        </a:spcAft>
                      </a:pPr>
                      <a:r>
                        <a:rPr lang="he-IL" sz="1200" dirty="0">
                          <a:effectLst/>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702917930"/>
                  </a:ext>
                </a:extLst>
              </a:tr>
            </a:tbl>
          </a:graphicData>
        </a:graphic>
      </p:graphicFrame>
      <p:sp>
        <p:nvSpPr>
          <p:cNvPr id="5" name="לא שווה ל 4">
            <a:extLst>
              <a:ext uri="{FF2B5EF4-FFF2-40B4-BE49-F238E27FC236}">
                <a16:creationId xmlns:a16="http://schemas.microsoft.com/office/drawing/2014/main" id="{21EE00ED-1286-A34B-A492-198C10FC358E}"/>
              </a:ext>
            </a:extLst>
          </p:cNvPr>
          <p:cNvSpPr/>
          <p:nvPr/>
        </p:nvSpPr>
        <p:spPr>
          <a:xfrm>
            <a:off x="2559861" y="5809307"/>
            <a:ext cx="272234" cy="114749"/>
          </a:xfrm>
          <a:prstGeom prst="mathNotEqual">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he-IL">
              <a:solidFill>
                <a:schemeClr val="tx1"/>
              </a:solidFill>
            </a:endParaRPr>
          </a:p>
        </p:txBody>
      </p:sp>
    </p:spTree>
    <p:extLst>
      <p:ext uri="{BB962C8B-B14F-4D97-AF65-F5344CB8AC3E}">
        <p14:creationId xmlns:p14="http://schemas.microsoft.com/office/powerpoint/2010/main" val="59181381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8000">
                                          <p:cBhvr additive="base">
                                            <p:cTn id="7" dur="500" fill="hold"/>
                                            <p:tgtEl>
                                              <p:spTgt spid="58"/>
                                            </p:tgtEl>
                                            <p:attrNameLst>
                                              <p:attrName>ppt_x</p:attrName>
                                            </p:attrNameLst>
                                          </p:cBhvr>
                                          <p:tavLst>
                                            <p:tav tm="0">
                                              <p:val>
                                                <p:strVal val="0-#ppt_w/2"/>
                                              </p:val>
                                            </p:tav>
                                            <p:tav tm="100000">
                                              <p:val>
                                                <p:strVal val="#ppt_x"/>
                                              </p:val>
                                            </p:tav>
                                          </p:tavLst>
                                        </p:anim>
                                        <p:anim calcmode="lin" valueType="num" p14:bounceEnd="8000">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2" presetClass="entr" presetSubtype="1" fill="hold" nodeType="withEffect">
                                      <p:stCondLst>
                                        <p:cond delay="750"/>
                                      </p:stCondLst>
                                      <p:childTnLst>
                                        <p:set>
                                          <p:cBhvr>
                                            <p:cTn id="58" dur="1" fill="hold">
                                              <p:stCondLst>
                                                <p:cond delay="0"/>
                                              </p:stCondLst>
                                            </p:cTn>
                                            <p:tgtEl>
                                              <p:spTgt spid="129"/>
                                            </p:tgtEl>
                                            <p:attrNameLst>
                                              <p:attrName>style.visibility</p:attrName>
                                            </p:attrNameLst>
                                          </p:cBhvr>
                                          <p:to>
                                            <p:strVal val="visible"/>
                                          </p:to>
                                        </p:set>
                                        <p:anim calcmode="lin" valueType="num">
                                          <p:cBhvr additive="base">
                                            <p:cTn id="59" dur="500" fill="hold"/>
                                            <p:tgtEl>
                                              <p:spTgt spid="129"/>
                                            </p:tgtEl>
                                            <p:attrNameLst>
                                              <p:attrName>ppt_x</p:attrName>
                                            </p:attrNameLst>
                                          </p:cBhvr>
                                          <p:tavLst>
                                            <p:tav tm="0">
                                              <p:val>
                                                <p:strVal val="#ppt_x"/>
                                              </p:val>
                                            </p:tav>
                                            <p:tav tm="100000">
                                              <p:val>
                                                <p:strVal val="#ppt_x"/>
                                              </p:val>
                                            </p:tav>
                                          </p:tavLst>
                                        </p:anim>
                                        <p:anim calcmode="lin" valueType="num">
                                          <p:cBhvr additive="base">
                                            <p:cTn id="60" dur="500" fill="hold"/>
                                            <p:tgtEl>
                                              <p:spTgt spid="129"/>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750"/>
                                      </p:stCondLst>
                                      <p:childTnLst>
                                        <p:set>
                                          <p:cBhvr>
                                            <p:cTn id="62" dur="1" fill="hold">
                                              <p:stCondLst>
                                                <p:cond delay="0"/>
                                              </p:stCondLst>
                                            </p:cTn>
                                            <p:tgtEl>
                                              <p:spTgt spid="120"/>
                                            </p:tgtEl>
                                            <p:attrNameLst>
                                              <p:attrName>style.visibility</p:attrName>
                                            </p:attrNameLst>
                                          </p:cBhvr>
                                          <p:to>
                                            <p:strVal val="visible"/>
                                          </p:to>
                                        </p:set>
                                        <p:anim calcmode="lin" valueType="num">
                                          <p:cBhvr additive="base">
                                            <p:cTn id="63" dur="500" fill="hold"/>
                                            <p:tgtEl>
                                              <p:spTgt spid="120"/>
                                            </p:tgtEl>
                                            <p:attrNameLst>
                                              <p:attrName>ppt_x</p:attrName>
                                            </p:attrNameLst>
                                          </p:cBhvr>
                                          <p:tavLst>
                                            <p:tav tm="0">
                                              <p:val>
                                                <p:strVal val="#ppt_x"/>
                                              </p:val>
                                            </p:tav>
                                            <p:tav tm="100000">
                                              <p:val>
                                                <p:strVal val="#ppt_x"/>
                                              </p:val>
                                            </p:tav>
                                          </p:tavLst>
                                        </p:anim>
                                        <p:anim calcmode="lin" valueType="num">
                                          <p:cBhvr additive="base">
                                            <p:cTn id="64" dur="500" fill="hold"/>
                                            <p:tgtEl>
                                              <p:spTgt spid="120"/>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750"/>
                                      </p:stCondLst>
                                      <p:childTnLst>
                                        <p:set>
                                          <p:cBhvr>
                                            <p:cTn id="66" dur="1" fill="hold">
                                              <p:stCondLst>
                                                <p:cond delay="0"/>
                                              </p:stCondLst>
                                            </p:cTn>
                                            <p:tgtEl>
                                              <p:spTgt spid="122"/>
                                            </p:tgtEl>
                                            <p:attrNameLst>
                                              <p:attrName>style.visibility</p:attrName>
                                            </p:attrNameLst>
                                          </p:cBhvr>
                                          <p:to>
                                            <p:strVal val="visible"/>
                                          </p:to>
                                        </p:set>
                                        <p:anim calcmode="lin" valueType="num">
                                          <p:cBhvr additive="base">
                                            <p:cTn id="67" dur="500" fill="hold"/>
                                            <p:tgtEl>
                                              <p:spTgt spid="122"/>
                                            </p:tgtEl>
                                            <p:attrNameLst>
                                              <p:attrName>ppt_x</p:attrName>
                                            </p:attrNameLst>
                                          </p:cBhvr>
                                          <p:tavLst>
                                            <p:tav tm="0">
                                              <p:val>
                                                <p:strVal val="#ppt_x"/>
                                              </p:val>
                                            </p:tav>
                                            <p:tav tm="100000">
                                              <p:val>
                                                <p:strVal val="#ppt_x"/>
                                              </p:val>
                                            </p:tav>
                                          </p:tavLst>
                                        </p:anim>
                                        <p:anim calcmode="lin" valueType="num">
                                          <p:cBhvr additive="base">
                                            <p:cTn id="68" dur="500" fill="hold"/>
                                            <p:tgtEl>
                                              <p:spTgt spid="122"/>
                                            </p:tgtEl>
                                            <p:attrNameLst>
                                              <p:attrName>ppt_y</p:attrName>
                                            </p:attrNameLst>
                                          </p:cBhvr>
                                          <p:tavLst>
                                            <p:tav tm="0">
                                              <p:val>
                                                <p:strVal val="0-#ppt_h/2"/>
                                              </p:val>
                                            </p:tav>
                                            <p:tav tm="100000">
                                              <p:val>
                                                <p:strVal val="#ppt_y"/>
                                              </p:val>
                                            </p:tav>
                                          </p:tavLst>
                                        </p:anim>
                                      </p:childTnLst>
                                    </p:cTn>
                                  </p:par>
                                  <p:par>
                                    <p:cTn id="69" presetID="2" presetClass="entr" presetSubtype="1" fill="hold" nodeType="withEffect">
                                      <p:stCondLst>
                                        <p:cond delay="750"/>
                                      </p:stCondLst>
                                      <p:childTnLst>
                                        <p:set>
                                          <p:cBhvr>
                                            <p:cTn id="70" dur="1" fill="hold">
                                              <p:stCondLst>
                                                <p:cond delay="0"/>
                                              </p:stCondLst>
                                            </p:cTn>
                                            <p:tgtEl>
                                              <p:spTgt spid="130"/>
                                            </p:tgtEl>
                                            <p:attrNameLst>
                                              <p:attrName>style.visibility</p:attrName>
                                            </p:attrNameLst>
                                          </p:cBhvr>
                                          <p:to>
                                            <p:strVal val="visible"/>
                                          </p:to>
                                        </p:set>
                                        <p:anim calcmode="lin" valueType="num">
                                          <p:cBhvr additive="base">
                                            <p:cTn id="71" dur="500" fill="hold"/>
                                            <p:tgtEl>
                                              <p:spTgt spid="130"/>
                                            </p:tgtEl>
                                            <p:attrNameLst>
                                              <p:attrName>ppt_x</p:attrName>
                                            </p:attrNameLst>
                                          </p:cBhvr>
                                          <p:tavLst>
                                            <p:tav tm="0">
                                              <p:val>
                                                <p:strVal val="#ppt_x"/>
                                              </p:val>
                                            </p:tav>
                                            <p:tav tm="100000">
                                              <p:val>
                                                <p:strVal val="#ppt_x"/>
                                              </p:val>
                                            </p:tav>
                                          </p:tavLst>
                                        </p:anim>
                                        <p:anim calcmode="lin" valueType="num">
                                          <p:cBhvr additive="base">
                                            <p:cTn id="72" dur="500" fill="hold"/>
                                            <p:tgtEl>
                                              <p:spTgt spid="13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stCondLst>
                                        <p:cond delay="750"/>
                                      </p:stCondLst>
                                      <p:endCondLst>
                                        <p:cond evt="begin" delay="0">
                                          <p:tn val="73"/>
                                        </p:cond>
                                      </p:endCondLst>
                                      <p:childTnLst>
                                        <p:set>
                                          <p:cBhvr>
                                            <p:cTn id="74" dur="1" fill="hold">
                                              <p:stCondLst>
                                                <p:cond delay="0"/>
                                              </p:stCondLst>
                                            </p:cTn>
                                            <p:tgtEl>
                                              <p:spTgt spid="123"/>
                                            </p:tgtEl>
                                            <p:attrNameLst>
                                              <p:attrName>style.visibility</p:attrName>
                                            </p:attrNameLst>
                                          </p:cBhvr>
                                          <p:to>
                                            <p:strVal val="visible"/>
                                          </p:to>
                                        </p:set>
                                        <p:anim calcmode="lin" valueType="num">
                                          <p:cBhvr additive="base">
                                            <p:cTn id="75" dur="500" fill="hold"/>
                                            <p:tgtEl>
                                              <p:spTgt spid="123"/>
                                            </p:tgtEl>
                                            <p:attrNameLst>
                                              <p:attrName>ppt_x</p:attrName>
                                            </p:attrNameLst>
                                          </p:cBhvr>
                                          <p:tavLst>
                                            <p:tav tm="0">
                                              <p:val>
                                                <p:strVal val="#ppt_x"/>
                                              </p:val>
                                            </p:tav>
                                            <p:tav tm="100000">
                                              <p:val>
                                                <p:strVal val="#ppt_x"/>
                                              </p:val>
                                            </p:tav>
                                          </p:tavLst>
                                        </p:anim>
                                        <p:anim calcmode="lin" valueType="num">
                                          <p:cBhvr additive="base">
                                            <p:cTn id="76" dur="500" fill="hold"/>
                                            <p:tgtEl>
                                              <p:spTgt spid="12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750"/>
                                      </p:stCondLst>
                                      <p:childTnLst>
                                        <p:set>
                                          <p:cBhvr>
                                            <p:cTn id="78" dur="1" fill="hold">
                                              <p:stCondLst>
                                                <p:cond delay="0"/>
                                              </p:stCondLst>
                                            </p:cTn>
                                            <p:tgtEl>
                                              <p:spTgt spid="124"/>
                                            </p:tgtEl>
                                            <p:attrNameLst>
                                              <p:attrName>style.visibility</p:attrName>
                                            </p:attrNameLst>
                                          </p:cBhvr>
                                          <p:to>
                                            <p:strVal val="visible"/>
                                          </p:to>
                                        </p:set>
                                        <p:anim calcmode="lin" valueType="num">
                                          <p:cBhvr additive="base">
                                            <p:cTn id="79" dur="500" fill="hold"/>
                                            <p:tgtEl>
                                              <p:spTgt spid="124"/>
                                            </p:tgtEl>
                                            <p:attrNameLst>
                                              <p:attrName>ppt_x</p:attrName>
                                            </p:attrNameLst>
                                          </p:cBhvr>
                                          <p:tavLst>
                                            <p:tav tm="0">
                                              <p:val>
                                                <p:strVal val="#ppt_x"/>
                                              </p:val>
                                            </p:tav>
                                            <p:tav tm="100000">
                                              <p:val>
                                                <p:strVal val="#ppt_x"/>
                                              </p:val>
                                            </p:tav>
                                          </p:tavLst>
                                        </p:anim>
                                        <p:anim calcmode="lin" valueType="num">
                                          <p:cBhvr additive="base">
                                            <p:cTn id="80" dur="500" fill="hold"/>
                                            <p:tgtEl>
                                              <p:spTgt spid="124"/>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75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500" fill="hold"/>
                                            <p:tgtEl>
                                              <p:spTgt spid="131"/>
                                            </p:tgtEl>
                                            <p:attrNameLst>
                                              <p:attrName>ppt_x</p:attrName>
                                            </p:attrNameLst>
                                          </p:cBhvr>
                                          <p:tavLst>
                                            <p:tav tm="0">
                                              <p:val>
                                                <p:strVal val="#ppt_x"/>
                                              </p:val>
                                            </p:tav>
                                            <p:tav tm="100000">
                                              <p:val>
                                                <p:strVal val="#ppt_x"/>
                                              </p:val>
                                            </p:tav>
                                          </p:tavLst>
                                        </p:anim>
                                        <p:anim calcmode="lin" valueType="num">
                                          <p:cBhvr additive="base">
                                            <p:cTn id="84" dur="500" fill="hold"/>
                                            <p:tgtEl>
                                              <p:spTgt spid="131"/>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750"/>
                                      </p:stCondLst>
                                      <p:childTnLst>
                                        <p:set>
                                          <p:cBhvr>
                                            <p:cTn id="86" dur="1" fill="hold">
                                              <p:stCondLst>
                                                <p:cond delay="0"/>
                                              </p:stCondLst>
                                            </p:cTn>
                                            <p:tgtEl>
                                              <p:spTgt spid="125"/>
                                            </p:tgtEl>
                                            <p:attrNameLst>
                                              <p:attrName>style.visibility</p:attrName>
                                            </p:attrNameLst>
                                          </p:cBhvr>
                                          <p:to>
                                            <p:strVal val="visible"/>
                                          </p:to>
                                        </p:set>
                                        <p:anim calcmode="lin" valueType="num">
                                          <p:cBhvr additive="base">
                                            <p:cTn id="87" dur="500" fill="hold"/>
                                            <p:tgtEl>
                                              <p:spTgt spid="125"/>
                                            </p:tgtEl>
                                            <p:attrNameLst>
                                              <p:attrName>ppt_x</p:attrName>
                                            </p:attrNameLst>
                                          </p:cBhvr>
                                          <p:tavLst>
                                            <p:tav tm="0">
                                              <p:val>
                                                <p:strVal val="#ppt_x"/>
                                              </p:val>
                                            </p:tav>
                                            <p:tav tm="100000">
                                              <p:val>
                                                <p:strVal val="#ppt_x"/>
                                              </p:val>
                                            </p:tav>
                                          </p:tavLst>
                                        </p:anim>
                                        <p:anim calcmode="lin" valueType="num">
                                          <p:cBhvr additive="base">
                                            <p:cTn id="88" dur="500" fill="hold"/>
                                            <p:tgtEl>
                                              <p:spTgt spid="125"/>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750"/>
                                      </p:stCondLst>
                                      <p:childTnLst>
                                        <p:set>
                                          <p:cBhvr>
                                            <p:cTn id="90" dur="1" fill="hold">
                                              <p:stCondLst>
                                                <p:cond delay="0"/>
                                              </p:stCondLst>
                                            </p:cTn>
                                            <p:tgtEl>
                                              <p:spTgt spid="126"/>
                                            </p:tgtEl>
                                            <p:attrNameLst>
                                              <p:attrName>style.visibility</p:attrName>
                                            </p:attrNameLst>
                                          </p:cBhvr>
                                          <p:to>
                                            <p:strVal val="visible"/>
                                          </p:to>
                                        </p:set>
                                        <p:anim calcmode="lin" valueType="num">
                                          <p:cBhvr additive="base">
                                            <p:cTn id="91" dur="500" fill="hold"/>
                                            <p:tgtEl>
                                              <p:spTgt spid="126"/>
                                            </p:tgtEl>
                                            <p:attrNameLst>
                                              <p:attrName>ppt_x</p:attrName>
                                            </p:attrNameLst>
                                          </p:cBhvr>
                                          <p:tavLst>
                                            <p:tav tm="0">
                                              <p:val>
                                                <p:strVal val="#ppt_x"/>
                                              </p:val>
                                            </p:tav>
                                            <p:tav tm="100000">
                                              <p:val>
                                                <p:strVal val="#ppt_x"/>
                                              </p:val>
                                            </p:tav>
                                          </p:tavLst>
                                        </p:anim>
                                        <p:anim calcmode="lin" valueType="num">
                                          <p:cBhvr additive="base">
                                            <p:cTn id="92" dur="500" fill="hold"/>
                                            <p:tgtEl>
                                              <p:spTgt spid="126"/>
                                            </p:tgtEl>
                                            <p:attrNameLst>
                                              <p:attrName>ppt_y</p:attrName>
                                            </p:attrNameLst>
                                          </p:cBhvr>
                                          <p:tavLst>
                                            <p:tav tm="0">
                                              <p:val>
                                                <p:strVal val="0-#ppt_h/2"/>
                                              </p:val>
                                            </p:tav>
                                            <p:tav tm="100000">
                                              <p:val>
                                                <p:strVal val="#ppt_y"/>
                                              </p:val>
                                            </p:tav>
                                          </p:tavLst>
                                        </p:anim>
                                      </p:childTnLst>
                                    </p:cTn>
                                  </p:par>
                                  <p:par>
                                    <p:cTn id="93" presetID="2" presetClass="entr" presetSubtype="1" fill="hold" nodeType="withEffect">
                                      <p:stCondLst>
                                        <p:cond delay="750"/>
                                      </p:stCondLst>
                                      <p:childTnLst>
                                        <p:set>
                                          <p:cBhvr>
                                            <p:cTn id="94" dur="1" fill="hold">
                                              <p:stCondLst>
                                                <p:cond delay="0"/>
                                              </p:stCondLst>
                                            </p:cTn>
                                            <p:tgtEl>
                                              <p:spTgt spid="132"/>
                                            </p:tgtEl>
                                            <p:attrNameLst>
                                              <p:attrName>style.visibility</p:attrName>
                                            </p:attrNameLst>
                                          </p:cBhvr>
                                          <p:to>
                                            <p:strVal val="visible"/>
                                          </p:to>
                                        </p:set>
                                        <p:anim calcmode="lin" valueType="num">
                                          <p:cBhvr additive="base">
                                            <p:cTn id="95" dur="500" fill="hold"/>
                                            <p:tgtEl>
                                              <p:spTgt spid="132"/>
                                            </p:tgtEl>
                                            <p:attrNameLst>
                                              <p:attrName>ppt_x</p:attrName>
                                            </p:attrNameLst>
                                          </p:cBhvr>
                                          <p:tavLst>
                                            <p:tav tm="0">
                                              <p:val>
                                                <p:strVal val="#ppt_x"/>
                                              </p:val>
                                            </p:tav>
                                            <p:tav tm="100000">
                                              <p:val>
                                                <p:strVal val="#ppt_x"/>
                                              </p:val>
                                            </p:tav>
                                          </p:tavLst>
                                        </p:anim>
                                        <p:anim calcmode="lin" valueType="num">
                                          <p:cBhvr additive="base">
                                            <p:cTn id="96" dur="500" fill="hold"/>
                                            <p:tgtEl>
                                              <p:spTgt spid="132"/>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750"/>
                                      </p:stCondLst>
                                      <p:childTnLst>
                                        <p:set>
                                          <p:cBhvr>
                                            <p:cTn id="98" dur="1" fill="hold">
                                              <p:stCondLst>
                                                <p:cond delay="0"/>
                                              </p:stCondLst>
                                            </p:cTn>
                                            <p:tgtEl>
                                              <p:spTgt spid="127"/>
                                            </p:tgtEl>
                                            <p:attrNameLst>
                                              <p:attrName>style.visibility</p:attrName>
                                            </p:attrNameLst>
                                          </p:cBhvr>
                                          <p:to>
                                            <p:strVal val="visible"/>
                                          </p:to>
                                        </p:set>
                                        <p:anim calcmode="lin" valueType="num">
                                          <p:cBhvr additive="base">
                                            <p:cTn id="99" dur="500" fill="hold"/>
                                            <p:tgtEl>
                                              <p:spTgt spid="127"/>
                                            </p:tgtEl>
                                            <p:attrNameLst>
                                              <p:attrName>ppt_x</p:attrName>
                                            </p:attrNameLst>
                                          </p:cBhvr>
                                          <p:tavLst>
                                            <p:tav tm="0">
                                              <p:val>
                                                <p:strVal val="#ppt_x"/>
                                              </p:val>
                                            </p:tav>
                                            <p:tav tm="100000">
                                              <p:val>
                                                <p:strVal val="#ppt_x"/>
                                              </p:val>
                                            </p:tav>
                                          </p:tavLst>
                                        </p:anim>
                                        <p:anim calcmode="lin" valueType="num">
                                          <p:cBhvr additive="base">
                                            <p:cTn id="100" dur="500" fill="hold"/>
                                            <p:tgtEl>
                                              <p:spTgt spid="127"/>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750"/>
                                      </p:stCondLst>
                                      <p:childTnLst>
                                        <p:set>
                                          <p:cBhvr>
                                            <p:cTn id="102" dur="1" fill="hold">
                                              <p:stCondLst>
                                                <p:cond delay="0"/>
                                              </p:stCondLst>
                                            </p:cTn>
                                            <p:tgtEl>
                                              <p:spTgt spid="128"/>
                                            </p:tgtEl>
                                            <p:attrNameLst>
                                              <p:attrName>style.visibility</p:attrName>
                                            </p:attrNameLst>
                                          </p:cBhvr>
                                          <p:to>
                                            <p:strVal val="visible"/>
                                          </p:to>
                                        </p:set>
                                        <p:anim calcmode="lin" valueType="num">
                                          <p:cBhvr additive="base">
                                            <p:cTn id="103" dur="500" fill="hold"/>
                                            <p:tgtEl>
                                              <p:spTgt spid="128"/>
                                            </p:tgtEl>
                                            <p:attrNameLst>
                                              <p:attrName>ppt_x</p:attrName>
                                            </p:attrNameLst>
                                          </p:cBhvr>
                                          <p:tavLst>
                                            <p:tav tm="0">
                                              <p:val>
                                                <p:strVal val="#ppt_x"/>
                                              </p:val>
                                            </p:tav>
                                            <p:tav tm="100000">
                                              <p:val>
                                                <p:strVal val="#ppt_x"/>
                                              </p:val>
                                            </p:tav>
                                          </p:tavLst>
                                        </p:anim>
                                        <p:anim calcmode="lin" valueType="num">
                                          <p:cBhvr additive="base">
                                            <p:cTn id="104" dur="500" fill="hold"/>
                                            <p:tgtEl>
                                              <p:spTgt spid="128"/>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75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500" fill="hold"/>
                                            <p:tgtEl>
                                              <p:spTgt spid="57"/>
                                            </p:tgtEl>
                                            <p:attrNameLst>
                                              <p:attrName>ppt_x</p:attrName>
                                            </p:attrNameLst>
                                          </p:cBhvr>
                                          <p:tavLst>
                                            <p:tav tm="0">
                                              <p:val>
                                                <p:strVal val="#ppt_x"/>
                                              </p:val>
                                            </p:tav>
                                            <p:tav tm="100000">
                                              <p:val>
                                                <p:strVal val="#ppt_x"/>
                                              </p:val>
                                            </p:tav>
                                          </p:tavLst>
                                        </p:anim>
                                        <p:anim calcmode="lin" valueType="num">
                                          <p:cBhvr additive="base">
                                            <p:cTn id="108" dur="50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36" grpId="0" animBg="1"/>
          <p:bldP spid="37" grpId="0" animBg="1"/>
          <p:bldP spid="38" grpId="0" animBg="1"/>
          <p:bldP spid="39" grpId="0" animBg="1"/>
          <p:bldP spid="40" grpId="0" animBg="1"/>
          <p:bldP spid="41" grpId="0" animBg="1"/>
          <p:bldP spid="120" grpId="0"/>
          <p:bldP spid="122" grpId="0"/>
          <p:bldP spid="123" grpId="0"/>
          <p:bldP spid="124" grpId="0"/>
          <p:bldP spid="125" grpId="0"/>
          <p:bldP spid="126" grpId="0"/>
          <p:bldP spid="127" grpId="0"/>
          <p:bldP spid="128" grpId="0"/>
          <p:bldP spid="58"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2" presetClass="entr" presetSubtype="1" fill="hold" nodeType="withEffect">
                                      <p:stCondLst>
                                        <p:cond delay="750"/>
                                      </p:stCondLst>
                                      <p:childTnLst>
                                        <p:set>
                                          <p:cBhvr>
                                            <p:cTn id="58" dur="1" fill="hold">
                                              <p:stCondLst>
                                                <p:cond delay="0"/>
                                              </p:stCondLst>
                                            </p:cTn>
                                            <p:tgtEl>
                                              <p:spTgt spid="129"/>
                                            </p:tgtEl>
                                            <p:attrNameLst>
                                              <p:attrName>style.visibility</p:attrName>
                                            </p:attrNameLst>
                                          </p:cBhvr>
                                          <p:to>
                                            <p:strVal val="visible"/>
                                          </p:to>
                                        </p:set>
                                        <p:anim calcmode="lin" valueType="num">
                                          <p:cBhvr additive="base">
                                            <p:cTn id="59" dur="500" fill="hold"/>
                                            <p:tgtEl>
                                              <p:spTgt spid="129"/>
                                            </p:tgtEl>
                                            <p:attrNameLst>
                                              <p:attrName>ppt_x</p:attrName>
                                            </p:attrNameLst>
                                          </p:cBhvr>
                                          <p:tavLst>
                                            <p:tav tm="0">
                                              <p:val>
                                                <p:strVal val="#ppt_x"/>
                                              </p:val>
                                            </p:tav>
                                            <p:tav tm="100000">
                                              <p:val>
                                                <p:strVal val="#ppt_x"/>
                                              </p:val>
                                            </p:tav>
                                          </p:tavLst>
                                        </p:anim>
                                        <p:anim calcmode="lin" valueType="num">
                                          <p:cBhvr additive="base">
                                            <p:cTn id="60" dur="500" fill="hold"/>
                                            <p:tgtEl>
                                              <p:spTgt spid="129"/>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750"/>
                                      </p:stCondLst>
                                      <p:childTnLst>
                                        <p:set>
                                          <p:cBhvr>
                                            <p:cTn id="62" dur="1" fill="hold">
                                              <p:stCondLst>
                                                <p:cond delay="0"/>
                                              </p:stCondLst>
                                            </p:cTn>
                                            <p:tgtEl>
                                              <p:spTgt spid="120"/>
                                            </p:tgtEl>
                                            <p:attrNameLst>
                                              <p:attrName>style.visibility</p:attrName>
                                            </p:attrNameLst>
                                          </p:cBhvr>
                                          <p:to>
                                            <p:strVal val="visible"/>
                                          </p:to>
                                        </p:set>
                                        <p:anim calcmode="lin" valueType="num">
                                          <p:cBhvr additive="base">
                                            <p:cTn id="63" dur="500" fill="hold"/>
                                            <p:tgtEl>
                                              <p:spTgt spid="120"/>
                                            </p:tgtEl>
                                            <p:attrNameLst>
                                              <p:attrName>ppt_x</p:attrName>
                                            </p:attrNameLst>
                                          </p:cBhvr>
                                          <p:tavLst>
                                            <p:tav tm="0">
                                              <p:val>
                                                <p:strVal val="#ppt_x"/>
                                              </p:val>
                                            </p:tav>
                                            <p:tav tm="100000">
                                              <p:val>
                                                <p:strVal val="#ppt_x"/>
                                              </p:val>
                                            </p:tav>
                                          </p:tavLst>
                                        </p:anim>
                                        <p:anim calcmode="lin" valueType="num">
                                          <p:cBhvr additive="base">
                                            <p:cTn id="64" dur="500" fill="hold"/>
                                            <p:tgtEl>
                                              <p:spTgt spid="120"/>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750"/>
                                      </p:stCondLst>
                                      <p:childTnLst>
                                        <p:set>
                                          <p:cBhvr>
                                            <p:cTn id="66" dur="1" fill="hold">
                                              <p:stCondLst>
                                                <p:cond delay="0"/>
                                              </p:stCondLst>
                                            </p:cTn>
                                            <p:tgtEl>
                                              <p:spTgt spid="122"/>
                                            </p:tgtEl>
                                            <p:attrNameLst>
                                              <p:attrName>style.visibility</p:attrName>
                                            </p:attrNameLst>
                                          </p:cBhvr>
                                          <p:to>
                                            <p:strVal val="visible"/>
                                          </p:to>
                                        </p:set>
                                        <p:anim calcmode="lin" valueType="num">
                                          <p:cBhvr additive="base">
                                            <p:cTn id="67" dur="500" fill="hold"/>
                                            <p:tgtEl>
                                              <p:spTgt spid="122"/>
                                            </p:tgtEl>
                                            <p:attrNameLst>
                                              <p:attrName>ppt_x</p:attrName>
                                            </p:attrNameLst>
                                          </p:cBhvr>
                                          <p:tavLst>
                                            <p:tav tm="0">
                                              <p:val>
                                                <p:strVal val="#ppt_x"/>
                                              </p:val>
                                            </p:tav>
                                            <p:tav tm="100000">
                                              <p:val>
                                                <p:strVal val="#ppt_x"/>
                                              </p:val>
                                            </p:tav>
                                          </p:tavLst>
                                        </p:anim>
                                        <p:anim calcmode="lin" valueType="num">
                                          <p:cBhvr additive="base">
                                            <p:cTn id="68" dur="500" fill="hold"/>
                                            <p:tgtEl>
                                              <p:spTgt spid="122"/>
                                            </p:tgtEl>
                                            <p:attrNameLst>
                                              <p:attrName>ppt_y</p:attrName>
                                            </p:attrNameLst>
                                          </p:cBhvr>
                                          <p:tavLst>
                                            <p:tav tm="0">
                                              <p:val>
                                                <p:strVal val="0-#ppt_h/2"/>
                                              </p:val>
                                            </p:tav>
                                            <p:tav tm="100000">
                                              <p:val>
                                                <p:strVal val="#ppt_y"/>
                                              </p:val>
                                            </p:tav>
                                          </p:tavLst>
                                        </p:anim>
                                      </p:childTnLst>
                                    </p:cTn>
                                  </p:par>
                                  <p:par>
                                    <p:cTn id="69" presetID="2" presetClass="entr" presetSubtype="1" fill="hold" nodeType="withEffect">
                                      <p:stCondLst>
                                        <p:cond delay="750"/>
                                      </p:stCondLst>
                                      <p:childTnLst>
                                        <p:set>
                                          <p:cBhvr>
                                            <p:cTn id="70" dur="1" fill="hold">
                                              <p:stCondLst>
                                                <p:cond delay="0"/>
                                              </p:stCondLst>
                                            </p:cTn>
                                            <p:tgtEl>
                                              <p:spTgt spid="130"/>
                                            </p:tgtEl>
                                            <p:attrNameLst>
                                              <p:attrName>style.visibility</p:attrName>
                                            </p:attrNameLst>
                                          </p:cBhvr>
                                          <p:to>
                                            <p:strVal val="visible"/>
                                          </p:to>
                                        </p:set>
                                        <p:anim calcmode="lin" valueType="num">
                                          <p:cBhvr additive="base">
                                            <p:cTn id="71" dur="500" fill="hold"/>
                                            <p:tgtEl>
                                              <p:spTgt spid="130"/>
                                            </p:tgtEl>
                                            <p:attrNameLst>
                                              <p:attrName>ppt_x</p:attrName>
                                            </p:attrNameLst>
                                          </p:cBhvr>
                                          <p:tavLst>
                                            <p:tav tm="0">
                                              <p:val>
                                                <p:strVal val="#ppt_x"/>
                                              </p:val>
                                            </p:tav>
                                            <p:tav tm="100000">
                                              <p:val>
                                                <p:strVal val="#ppt_x"/>
                                              </p:val>
                                            </p:tav>
                                          </p:tavLst>
                                        </p:anim>
                                        <p:anim calcmode="lin" valueType="num">
                                          <p:cBhvr additive="base">
                                            <p:cTn id="72" dur="500" fill="hold"/>
                                            <p:tgtEl>
                                              <p:spTgt spid="13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stCondLst>
                                        <p:cond delay="750"/>
                                      </p:stCondLst>
                                      <p:endCondLst>
                                        <p:cond evt="begin" delay="0">
                                          <p:tn val="73"/>
                                        </p:cond>
                                      </p:endCondLst>
                                      <p:childTnLst>
                                        <p:set>
                                          <p:cBhvr>
                                            <p:cTn id="74" dur="1" fill="hold">
                                              <p:stCondLst>
                                                <p:cond delay="0"/>
                                              </p:stCondLst>
                                            </p:cTn>
                                            <p:tgtEl>
                                              <p:spTgt spid="123"/>
                                            </p:tgtEl>
                                            <p:attrNameLst>
                                              <p:attrName>style.visibility</p:attrName>
                                            </p:attrNameLst>
                                          </p:cBhvr>
                                          <p:to>
                                            <p:strVal val="visible"/>
                                          </p:to>
                                        </p:set>
                                        <p:anim calcmode="lin" valueType="num">
                                          <p:cBhvr additive="base">
                                            <p:cTn id="75" dur="500" fill="hold"/>
                                            <p:tgtEl>
                                              <p:spTgt spid="123"/>
                                            </p:tgtEl>
                                            <p:attrNameLst>
                                              <p:attrName>ppt_x</p:attrName>
                                            </p:attrNameLst>
                                          </p:cBhvr>
                                          <p:tavLst>
                                            <p:tav tm="0">
                                              <p:val>
                                                <p:strVal val="#ppt_x"/>
                                              </p:val>
                                            </p:tav>
                                            <p:tav tm="100000">
                                              <p:val>
                                                <p:strVal val="#ppt_x"/>
                                              </p:val>
                                            </p:tav>
                                          </p:tavLst>
                                        </p:anim>
                                        <p:anim calcmode="lin" valueType="num">
                                          <p:cBhvr additive="base">
                                            <p:cTn id="76" dur="500" fill="hold"/>
                                            <p:tgtEl>
                                              <p:spTgt spid="12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750"/>
                                      </p:stCondLst>
                                      <p:childTnLst>
                                        <p:set>
                                          <p:cBhvr>
                                            <p:cTn id="78" dur="1" fill="hold">
                                              <p:stCondLst>
                                                <p:cond delay="0"/>
                                              </p:stCondLst>
                                            </p:cTn>
                                            <p:tgtEl>
                                              <p:spTgt spid="124"/>
                                            </p:tgtEl>
                                            <p:attrNameLst>
                                              <p:attrName>style.visibility</p:attrName>
                                            </p:attrNameLst>
                                          </p:cBhvr>
                                          <p:to>
                                            <p:strVal val="visible"/>
                                          </p:to>
                                        </p:set>
                                        <p:anim calcmode="lin" valueType="num">
                                          <p:cBhvr additive="base">
                                            <p:cTn id="79" dur="500" fill="hold"/>
                                            <p:tgtEl>
                                              <p:spTgt spid="124"/>
                                            </p:tgtEl>
                                            <p:attrNameLst>
                                              <p:attrName>ppt_x</p:attrName>
                                            </p:attrNameLst>
                                          </p:cBhvr>
                                          <p:tavLst>
                                            <p:tav tm="0">
                                              <p:val>
                                                <p:strVal val="#ppt_x"/>
                                              </p:val>
                                            </p:tav>
                                            <p:tav tm="100000">
                                              <p:val>
                                                <p:strVal val="#ppt_x"/>
                                              </p:val>
                                            </p:tav>
                                          </p:tavLst>
                                        </p:anim>
                                        <p:anim calcmode="lin" valueType="num">
                                          <p:cBhvr additive="base">
                                            <p:cTn id="80" dur="500" fill="hold"/>
                                            <p:tgtEl>
                                              <p:spTgt spid="124"/>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75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500" fill="hold"/>
                                            <p:tgtEl>
                                              <p:spTgt spid="131"/>
                                            </p:tgtEl>
                                            <p:attrNameLst>
                                              <p:attrName>ppt_x</p:attrName>
                                            </p:attrNameLst>
                                          </p:cBhvr>
                                          <p:tavLst>
                                            <p:tav tm="0">
                                              <p:val>
                                                <p:strVal val="#ppt_x"/>
                                              </p:val>
                                            </p:tav>
                                            <p:tav tm="100000">
                                              <p:val>
                                                <p:strVal val="#ppt_x"/>
                                              </p:val>
                                            </p:tav>
                                          </p:tavLst>
                                        </p:anim>
                                        <p:anim calcmode="lin" valueType="num">
                                          <p:cBhvr additive="base">
                                            <p:cTn id="84" dur="500" fill="hold"/>
                                            <p:tgtEl>
                                              <p:spTgt spid="131"/>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750"/>
                                      </p:stCondLst>
                                      <p:childTnLst>
                                        <p:set>
                                          <p:cBhvr>
                                            <p:cTn id="86" dur="1" fill="hold">
                                              <p:stCondLst>
                                                <p:cond delay="0"/>
                                              </p:stCondLst>
                                            </p:cTn>
                                            <p:tgtEl>
                                              <p:spTgt spid="125"/>
                                            </p:tgtEl>
                                            <p:attrNameLst>
                                              <p:attrName>style.visibility</p:attrName>
                                            </p:attrNameLst>
                                          </p:cBhvr>
                                          <p:to>
                                            <p:strVal val="visible"/>
                                          </p:to>
                                        </p:set>
                                        <p:anim calcmode="lin" valueType="num">
                                          <p:cBhvr additive="base">
                                            <p:cTn id="87" dur="500" fill="hold"/>
                                            <p:tgtEl>
                                              <p:spTgt spid="125"/>
                                            </p:tgtEl>
                                            <p:attrNameLst>
                                              <p:attrName>ppt_x</p:attrName>
                                            </p:attrNameLst>
                                          </p:cBhvr>
                                          <p:tavLst>
                                            <p:tav tm="0">
                                              <p:val>
                                                <p:strVal val="#ppt_x"/>
                                              </p:val>
                                            </p:tav>
                                            <p:tav tm="100000">
                                              <p:val>
                                                <p:strVal val="#ppt_x"/>
                                              </p:val>
                                            </p:tav>
                                          </p:tavLst>
                                        </p:anim>
                                        <p:anim calcmode="lin" valueType="num">
                                          <p:cBhvr additive="base">
                                            <p:cTn id="88" dur="500" fill="hold"/>
                                            <p:tgtEl>
                                              <p:spTgt spid="125"/>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750"/>
                                      </p:stCondLst>
                                      <p:childTnLst>
                                        <p:set>
                                          <p:cBhvr>
                                            <p:cTn id="90" dur="1" fill="hold">
                                              <p:stCondLst>
                                                <p:cond delay="0"/>
                                              </p:stCondLst>
                                            </p:cTn>
                                            <p:tgtEl>
                                              <p:spTgt spid="126"/>
                                            </p:tgtEl>
                                            <p:attrNameLst>
                                              <p:attrName>style.visibility</p:attrName>
                                            </p:attrNameLst>
                                          </p:cBhvr>
                                          <p:to>
                                            <p:strVal val="visible"/>
                                          </p:to>
                                        </p:set>
                                        <p:anim calcmode="lin" valueType="num">
                                          <p:cBhvr additive="base">
                                            <p:cTn id="91" dur="500" fill="hold"/>
                                            <p:tgtEl>
                                              <p:spTgt spid="126"/>
                                            </p:tgtEl>
                                            <p:attrNameLst>
                                              <p:attrName>ppt_x</p:attrName>
                                            </p:attrNameLst>
                                          </p:cBhvr>
                                          <p:tavLst>
                                            <p:tav tm="0">
                                              <p:val>
                                                <p:strVal val="#ppt_x"/>
                                              </p:val>
                                            </p:tav>
                                            <p:tav tm="100000">
                                              <p:val>
                                                <p:strVal val="#ppt_x"/>
                                              </p:val>
                                            </p:tav>
                                          </p:tavLst>
                                        </p:anim>
                                        <p:anim calcmode="lin" valueType="num">
                                          <p:cBhvr additive="base">
                                            <p:cTn id="92" dur="500" fill="hold"/>
                                            <p:tgtEl>
                                              <p:spTgt spid="126"/>
                                            </p:tgtEl>
                                            <p:attrNameLst>
                                              <p:attrName>ppt_y</p:attrName>
                                            </p:attrNameLst>
                                          </p:cBhvr>
                                          <p:tavLst>
                                            <p:tav tm="0">
                                              <p:val>
                                                <p:strVal val="0-#ppt_h/2"/>
                                              </p:val>
                                            </p:tav>
                                            <p:tav tm="100000">
                                              <p:val>
                                                <p:strVal val="#ppt_y"/>
                                              </p:val>
                                            </p:tav>
                                          </p:tavLst>
                                        </p:anim>
                                      </p:childTnLst>
                                    </p:cTn>
                                  </p:par>
                                  <p:par>
                                    <p:cTn id="93" presetID="2" presetClass="entr" presetSubtype="1" fill="hold" nodeType="withEffect">
                                      <p:stCondLst>
                                        <p:cond delay="750"/>
                                      </p:stCondLst>
                                      <p:childTnLst>
                                        <p:set>
                                          <p:cBhvr>
                                            <p:cTn id="94" dur="1" fill="hold">
                                              <p:stCondLst>
                                                <p:cond delay="0"/>
                                              </p:stCondLst>
                                            </p:cTn>
                                            <p:tgtEl>
                                              <p:spTgt spid="132"/>
                                            </p:tgtEl>
                                            <p:attrNameLst>
                                              <p:attrName>style.visibility</p:attrName>
                                            </p:attrNameLst>
                                          </p:cBhvr>
                                          <p:to>
                                            <p:strVal val="visible"/>
                                          </p:to>
                                        </p:set>
                                        <p:anim calcmode="lin" valueType="num">
                                          <p:cBhvr additive="base">
                                            <p:cTn id="95" dur="500" fill="hold"/>
                                            <p:tgtEl>
                                              <p:spTgt spid="132"/>
                                            </p:tgtEl>
                                            <p:attrNameLst>
                                              <p:attrName>ppt_x</p:attrName>
                                            </p:attrNameLst>
                                          </p:cBhvr>
                                          <p:tavLst>
                                            <p:tav tm="0">
                                              <p:val>
                                                <p:strVal val="#ppt_x"/>
                                              </p:val>
                                            </p:tav>
                                            <p:tav tm="100000">
                                              <p:val>
                                                <p:strVal val="#ppt_x"/>
                                              </p:val>
                                            </p:tav>
                                          </p:tavLst>
                                        </p:anim>
                                        <p:anim calcmode="lin" valueType="num">
                                          <p:cBhvr additive="base">
                                            <p:cTn id="96" dur="500" fill="hold"/>
                                            <p:tgtEl>
                                              <p:spTgt spid="132"/>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750"/>
                                      </p:stCondLst>
                                      <p:childTnLst>
                                        <p:set>
                                          <p:cBhvr>
                                            <p:cTn id="98" dur="1" fill="hold">
                                              <p:stCondLst>
                                                <p:cond delay="0"/>
                                              </p:stCondLst>
                                            </p:cTn>
                                            <p:tgtEl>
                                              <p:spTgt spid="127"/>
                                            </p:tgtEl>
                                            <p:attrNameLst>
                                              <p:attrName>style.visibility</p:attrName>
                                            </p:attrNameLst>
                                          </p:cBhvr>
                                          <p:to>
                                            <p:strVal val="visible"/>
                                          </p:to>
                                        </p:set>
                                        <p:anim calcmode="lin" valueType="num">
                                          <p:cBhvr additive="base">
                                            <p:cTn id="99" dur="500" fill="hold"/>
                                            <p:tgtEl>
                                              <p:spTgt spid="127"/>
                                            </p:tgtEl>
                                            <p:attrNameLst>
                                              <p:attrName>ppt_x</p:attrName>
                                            </p:attrNameLst>
                                          </p:cBhvr>
                                          <p:tavLst>
                                            <p:tav tm="0">
                                              <p:val>
                                                <p:strVal val="#ppt_x"/>
                                              </p:val>
                                            </p:tav>
                                            <p:tav tm="100000">
                                              <p:val>
                                                <p:strVal val="#ppt_x"/>
                                              </p:val>
                                            </p:tav>
                                          </p:tavLst>
                                        </p:anim>
                                        <p:anim calcmode="lin" valueType="num">
                                          <p:cBhvr additive="base">
                                            <p:cTn id="100" dur="500" fill="hold"/>
                                            <p:tgtEl>
                                              <p:spTgt spid="127"/>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750"/>
                                      </p:stCondLst>
                                      <p:childTnLst>
                                        <p:set>
                                          <p:cBhvr>
                                            <p:cTn id="102" dur="1" fill="hold">
                                              <p:stCondLst>
                                                <p:cond delay="0"/>
                                              </p:stCondLst>
                                            </p:cTn>
                                            <p:tgtEl>
                                              <p:spTgt spid="128"/>
                                            </p:tgtEl>
                                            <p:attrNameLst>
                                              <p:attrName>style.visibility</p:attrName>
                                            </p:attrNameLst>
                                          </p:cBhvr>
                                          <p:to>
                                            <p:strVal val="visible"/>
                                          </p:to>
                                        </p:set>
                                        <p:anim calcmode="lin" valueType="num">
                                          <p:cBhvr additive="base">
                                            <p:cTn id="103" dur="500" fill="hold"/>
                                            <p:tgtEl>
                                              <p:spTgt spid="128"/>
                                            </p:tgtEl>
                                            <p:attrNameLst>
                                              <p:attrName>ppt_x</p:attrName>
                                            </p:attrNameLst>
                                          </p:cBhvr>
                                          <p:tavLst>
                                            <p:tav tm="0">
                                              <p:val>
                                                <p:strVal val="#ppt_x"/>
                                              </p:val>
                                            </p:tav>
                                            <p:tav tm="100000">
                                              <p:val>
                                                <p:strVal val="#ppt_x"/>
                                              </p:val>
                                            </p:tav>
                                          </p:tavLst>
                                        </p:anim>
                                        <p:anim calcmode="lin" valueType="num">
                                          <p:cBhvr additive="base">
                                            <p:cTn id="104" dur="500" fill="hold"/>
                                            <p:tgtEl>
                                              <p:spTgt spid="128"/>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75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500" fill="hold"/>
                                            <p:tgtEl>
                                              <p:spTgt spid="57"/>
                                            </p:tgtEl>
                                            <p:attrNameLst>
                                              <p:attrName>ppt_x</p:attrName>
                                            </p:attrNameLst>
                                          </p:cBhvr>
                                          <p:tavLst>
                                            <p:tav tm="0">
                                              <p:val>
                                                <p:strVal val="#ppt_x"/>
                                              </p:val>
                                            </p:tav>
                                            <p:tav tm="100000">
                                              <p:val>
                                                <p:strVal val="#ppt_x"/>
                                              </p:val>
                                            </p:tav>
                                          </p:tavLst>
                                        </p:anim>
                                        <p:anim calcmode="lin" valueType="num">
                                          <p:cBhvr additive="base">
                                            <p:cTn id="108" dur="50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36" grpId="0" animBg="1"/>
          <p:bldP spid="37" grpId="0" animBg="1"/>
          <p:bldP spid="38" grpId="0" animBg="1"/>
          <p:bldP spid="39" grpId="0" animBg="1"/>
          <p:bldP spid="40" grpId="0" animBg="1"/>
          <p:bldP spid="41" grpId="0" animBg="1"/>
          <p:bldP spid="120" grpId="0"/>
          <p:bldP spid="122" grpId="0"/>
          <p:bldP spid="123" grpId="0"/>
          <p:bldP spid="124" grpId="0"/>
          <p:bldP spid="125" grpId="0"/>
          <p:bldP spid="126" grpId="0"/>
          <p:bldP spid="127" grpId="0"/>
          <p:bldP spid="128" grpId="0"/>
          <p:bldP spid="58" grpId="0"/>
          <p:bldP spid="57"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36D73E-432C-E84E-8054-94BEFFF79B5E}"/>
              </a:ext>
            </a:extLst>
          </p:cNvPr>
          <p:cNvSpPr>
            <a:spLocks noGrp="1"/>
          </p:cNvSpPr>
          <p:nvPr>
            <p:ph type="title"/>
          </p:nvPr>
        </p:nvSpPr>
        <p:spPr/>
        <p:txBody>
          <a:bodyPr/>
          <a:lstStyle/>
          <a:p>
            <a:r>
              <a:rPr lang="he-IL" dirty="0"/>
              <a:t>אז מה חשוב לדעת כדי למזג שני טקסטים?</a:t>
            </a:r>
          </a:p>
        </p:txBody>
      </p:sp>
      <p:sp>
        <p:nvSpPr>
          <p:cNvPr id="3" name="מציין מיקום תוכן 2">
            <a:extLst>
              <a:ext uri="{FF2B5EF4-FFF2-40B4-BE49-F238E27FC236}">
                <a16:creationId xmlns:a16="http://schemas.microsoft.com/office/drawing/2014/main" id="{DD357556-58A6-A44F-9ADD-374261D055F8}"/>
              </a:ext>
            </a:extLst>
          </p:cNvPr>
          <p:cNvSpPr>
            <a:spLocks noGrp="1"/>
          </p:cNvSpPr>
          <p:nvPr>
            <p:ph idx="1"/>
          </p:nvPr>
        </p:nvSpPr>
        <p:spPr/>
        <p:txBody>
          <a:bodyPr/>
          <a:lstStyle/>
          <a:p>
            <a:pPr marL="514350" indent="-514350">
              <a:buAutoNum type="arabicPeriod"/>
            </a:pPr>
            <a:r>
              <a:rPr lang="he-IL" dirty="0"/>
              <a:t>למלא את הטבלה.</a:t>
            </a:r>
          </a:p>
          <a:p>
            <a:pPr marL="514350" indent="-514350">
              <a:buAutoNum type="arabicPeriod"/>
            </a:pPr>
            <a:r>
              <a:rPr lang="he-IL" dirty="0"/>
              <a:t>לבדוק את היחסים בין הטקסטים בכל התבחינים.</a:t>
            </a:r>
          </a:p>
          <a:p>
            <a:pPr marL="514350" indent="-514350">
              <a:buAutoNum type="arabicPeriod"/>
            </a:pPr>
            <a:r>
              <a:rPr lang="he-IL" dirty="0"/>
              <a:t>לכתוב סיכום: פתיחה ומידע על כל תבחין.</a:t>
            </a:r>
          </a:p>
          <a:p>
            <a:pPr marL="514350" indent="-514350">
              <a:buAutoNum type="arabicPeriod"/>
            </a:pPr>
            <a:endParaRPr lang="he-IL" dirty="0"/>
          </a:p>
          <a:p>
            <a:r>
              <a:rPr lang="he-IL" dirty="0"/>
              <a:t>נתנסה.</a:t>
            </a:r>
          </a:p>
        </p:txBody>
      </p:sp>
    </p:spTree>
    <p:extLst>
      <p:ext uri="{BB962C8B-B14F-4D97-AF65-F5344CB8AC3E}">
        <p14:creationId xmlns:p14="http://schemas.microsoft.com/office/powerpoint/2010/main" val="23361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964A86-CC58-9F43-92EB-8AAA2EF956D1}"/>
              </a:ext>
            </a:extLst>
          </p:cNvPr>
          <p:cNvSpPr>
            <a:spLocks noGrp="1"/>
          </p:cNvSpPr>
          <p:nvPr>
            <p:ph type="title"/>
          </p:nvPr>
        </p:nvSpPr>
        <p:spPr/>
        <p:txBody>
          <a:bodyPr/>
          <a:lstStyle/>
          <a:p>
            <a:r>
              <a:rPr lang="he-IL" dirty="0"/>
              <a:t>קודם כל - המשימה</a:t>
            </a:r>
          </a:p>
        </p:txBody>
      </p:sp>
      <p:sp>
        <p:nvSpPr>
          <p:cNvPr id="3" name="מציין מיקום תוכן 2">
            <a:extLst>
              <a:ext uri="{FF2B5EF4-FFF2-40B4-BE49-F238E27FC236}">
                <a16:creationId xmlns:a16="http://schemas.microsoft.com/office/drawing/2014/main" id="{13A86CCC-9340-DC41-AC48-EC14FA16CCCD}"/>
              </a:ext>
            </a:extLst>
          </p:cNvPr>
          <p:cNvSpPr>
            <a:spLocks noGrp="1"/>
          </p:cNvSpPr>
          <p:nvPr>
            <p:ph idx="1"/>
          </p:nvPr>
        </p:nvSpPr>
        <p:spPr/>
        <p:txBody>
          <a:bodyPr>
            <a:normAutofit/>
          </a:bodyPr>
          <a:lstStyle/>
          <a:p>
            <a:r>
              <a:rPr lang="he-IL" b="1" dirty="0"/>
              <a:t>למה חתולים אוהבים קופסאות?</a:t>
            </a:r>
          </a:p>
          <a:p>
            <a:pPr marL="514350" indent="-514350">
              <a:buAutoNum type="arabicPeriod"/>
            </a:pPr>
            <a:r>
              <a:rPr lang="he-IL" dirty="0"/>
              <a:t>מט״ח 2023</a:t>
            </a:r>
          </a:p>
          <a:p>
            <a:pPr marL="514350" indent="-514350">
              <a:buAutoNum type="arabicPeriod"/>
            </a:pPr>
            <a:r>
              <a:rPr lang="he-IL" dirty="0"/>
              <a:t>זכאי 2020 </a:t>
            </a:r>
            <a:endParaRPr lang="en-US" dirty="0"/>
          </a:p>
          <a:p>
            <a:endParaRPr lang="he-IL" dirty="0"/>
          </a:p>
          <a:p>
            <a:r>
              <a:rPr lang="he-IL" b="1" dirty="0"/>
              <a:t>מטלת סיכום ממזג</a:t>
            </a:r>
            <a:endParaRPr lang="en-US" dirty="0"/>
          </a:p>
          <a:p>
            <a:r>
              <a:rPr lang="he-IL" dirty="0"/>
              <a:t>קראו את שני הטקסטים ״למה חתולים אוהבים קופסאות?״ של מט״ח 2023 ושל זכאי 2020 וכתבו סיכום ממזג בו תכתבו על הסיבות לנטייתם של חתולים להיכנס לקופסאות. </a:t>
            </a:r>
            <a:endParaRPr lang="en-US" dirty="0"/>
          </a:p>
          <a:p>
            <a:r>
              <a:rPr lang="he-IL" b="1" dirty="0"/>
              <a:t> </a:t>
            </a:r>
            <a:endParaRPr lang="en-US" dirty="0"/>
          </a:p>
          <a:p>
            <a:endParaRPr lang="he-IL" dirty="0"/>
          </a:p>
        </p:txBody>
      </p:sp>
    </p:spTree>
    <p:extLst>
      <p:ext uri="{BB962C8B-B14F-4D97-AF65-F5344CB8AC3E}">
        <p14:creationId xmlns:p14="http://schemas.microsoft.com/office/powerpoint/2010/main" val="1387914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21C2F5-4999-A84A-890F-3C70EC62C2AB}"/>
              </a:ext>
            </a:extLst>
          </p:cNvPr>
          <p:cNvSpPr>
            <a:spLocks noGrp="1"/>
          </p:cNvSpPr>
          <p:nvPr>
            <p:ph type="title"/>
          </p:nvPr>
        </p:nvSpPr>
        <p:spPr/>
        <p:txBody>
          <a:bodyPr/>
          <a:lstStyle/>
          <a:p>
            <a:r>
              <a:rPr lang="he-IL" dirty="0"/>
              <a:t>שנית - טבלת הכנה לסיכום</a:t>
            </a:r>
          </a:p>
        </p:txBody>
      </p:sp>
      <p:sp>
        <p:nvSpPr>
          <p:cNvPr id="3" name="מציין מיקום תוכן 2">
            <a:extLst>
              <a:ext uri="{FF2B5EF4-FFF2-40B4-BE49-F238E27FC236}">
                <a16:creationId xmlns:a16="http://schemas.microsoft.com/office/drawing/2014/main" id="{3ABE7765-B448-F047-A7D8-737A3A2EAE30}"/>
              </a:ext>
            </a:extLst>
          </p:cNvPr>
          <p:cNvSpPr>
            <a:spLocks noGrp="1"/>
          </p:cNvSpPr>
          <p:nvPr>
            <p:ph idx="1"/>
          </p:nvPr>
        </p:nvSpPr>
        <p:spPr/>
        <p:txBody>
          <a:bodyPr/>
          <a:lstStyle/>
          <a:p>
            <a:pPr algn="ctr"/>
            <a:endParaRPr lang="he-IL" dirty="0"/>
          </a:p>
          <a:p>
            <a:endParaRPr lang="he-IL" dirty="0"/>
          </a:p>
        </p:txBody>
      </p:sp>
      <p:graphicFrame>
        <p:nvGraphicFramePr>
          <p:cNvPr id="5" name="טבלה 4">
            <a:extLst>
              <a:ext uri="{FF2B5EF4-FFF2-40B4-BE49-F238E27FC236}">
                <a16:creationId xmlns:a16="http://schemas.microsoft.com/office/drawing/2014/main" id="{879DBD02-F48F-A942-AC6F-4B37A4AE57E1}"/>
              </a:ext>
            </a:extLst>
          </p:cNvPr>
          <p:cNvGraphicFramePr>
            <a:graphicFrameLocks noGrp="1"/>
          </p:cNvGraphicFramePr>
          <p:nvPr>
            <p:extLst>
              <p:ext uri="{D42A27DB-BD31-4B8C-83A1-F6EECF244321}">
                <p14:modId xmlns:p14="http://schemas.microsoft.com/office/powerpoint/2010/main" val="175407863"/>
              </p:ext>
            </p:extLst>
          </p:nvPr>
        </p:nvGraphicFramePr>
        <p:xfrm>
          <a:off x="147483" y="1825625"/>
          <a:ext cx="11349925" cy="4979630"/>
        </p:xfrm>
        <a:graphic>
          <a:graphicData uri="http://schemas.openxmlformats.org/drawingml/2006/table">
            <a:tbl>
              <a:tblPr rtl="1" firstRow="1" bandRow="1">
                <a:tableStyleId>{5940675A-B579-460E-94D1-54222C63F5DA}</a:tableStyleId>
              </a:tblPr>
              <a:tblGrid>
                <a:gridCol w="1660681">
                  <a:extLst>
                    <a:ext uri="{9D8B030D-6E8A-4147-A177-3AD203B41FA5}">
                      <a16:colId xmlns:a16="http://schemas.microsoft.com/office/drawing/2014/main" val="4240366615"/>
                    </a:ext>
                  </a:extLst>
                </a:gridCol>
                <a:gridCol w="1660681">
                  <a:extLst>
                    <a:ext uri="{9D8B030D-6E8A-4147-A177-3AD203B41FA5}">
                      <a16:colId xmlns:a16="http://schemas.microsoft.com/office/drawing/2014/main" val="2990023966"/>
                    </a:ext>
                  </a:extLst>
                </a:gridCol>
                <a:gridCol w="2601156">
                  <a:extLst>
                    <a:ext uri="{9D8B030D-6E8A-4147-A177-3AD203B41FA5}">
                      <a16:colId xmlns:a16="http://schemas.microsoft.com/office/drawing/2014/main" val="2946413110"/>
                    </a:ext>
                  </a:extLst>
                </a:gridCol>
                <a:gridCol w="2772696">
                  <a:extLst>
                    <a:ext uri="{9D8B030D-6E8A-4147-A177-3AD203B41FA5}">
                      <a16:colId xmlns:a16="http://schemas.microsoft.com/office/drawing/2014/main" val="3010803005"/>
                    </a:ext>
                  </a:extLst>
                </a:gridCol>
                <a:gridCol w="2654711">
                  <a:extLst>
                    <a:ext uri="{9D8B030D-6E8A-4147-A177-3AD203B41FA5}">
                      <a16:colId xmlns:a16="http://schemas.microsoft.com/office/drawing/2014/main" val="2031735385"/>
                    </a:ext>
                  </a:extLst>
                </a:gridCol>
              </a:tblGrid>
              <a:tr h="137003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תבחין לפי המשימה</a:t>
                      </a:r>
                    </a:p>
                    <a:p>
                      <a:pPr rtl="1"/>
                      <a:endParaRPr lang="he-IL" b="1" dirty="0"/>
                    </a:p>
                  </a:txBody>
                  <a:tcPr/>
                </a:tc>
                <a:tc>
                  <a:txBody>
                    <a:bodyPr/>
                    <a:lstStyle/>
                    <a:p>
                      <a:pPr rtl="1"/>
                      <a:r>
                        <a:rPr lang="he-IL" b="1" dirty="0"/>
                        <a:t>תבחין לפי המשימה</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מט״ח (2023)</a:t>
                      </a:r>
                    </a:p>
                    <a:p>
                      <a:pPr rtl="1"/>
                      <a:endParaRPr lang="he-IL" b="1" dirty="0"/>
                    </a:p>
                  </a:txBody>
                  <a:tcPr/>
                </a:tc>
                <a:tc>
                  <a:txBody>
                    <a:bodyPr/>
                    <a:lstStyle/>
                    <a:p>
                      <a:pPr rtl="1"/>
                      <a:r>
                        <a:rPr lang="he-IL" b="1" dirty="0"/>
                        <a:t>זכאי </a:t>
                      </a:r>
                    </a:p>
                    <a:p>
                      <a:pPr rtl="1"/>
                      <a:r>
                        <a:rPr lang="he-IL" b="1" dirty="0"/>
                        <a:t>(2020)</a:t>
                      </a:r>
                    </a:p>
                  </a:txBody>
                  <a:tcPr/>
                </a:tc>
                <a:tc>
                  <a:txBody>
                    <a:bodyPr/>
                    <a:lstStyle/>
                    <a:p>
                      <a:pPr rtl="1"/>
                      <a:r>
                        <a:rPr lang="he-IL" b="1" dirty="0"/>
                        <a:t>יחסים בין הטקסטים</a:t>
                      </a:r>
                    </a:p>
                    <a:p>
                      <a:pPr rtl="1"/>
                      <a:r>
                        <a:rPr lang="he-IL" sz="1800" kern="1200" dirty="0">
                          <a:solidFill>
                            <a:schemeClr val="tx1"/>
                          </a:solidFill>
                          <a:effectLst/>
                          <a:latin typeface="+mn-lt"/>
                          <a:ea typeface="+mn-ea"/>
                          <a:cs typeface="+mn-cs"/>
                        </a:rPr>
                        <a:t>(+/ =/ ≠ / </a:t>
                      </a:r>
                      <a:r>
                        <a:rPr lang="en-US" sz="1800" kern="1200" dirty="0">
                          <a:solidFill>
                            <a:schemeClr val="tx1"/>
                          </a:solidFill>
                          <a:effectLst/>
                          <a:latin typeface="+mn-lt"/>
                          <a:ea typeface="+mn-ea"/>
                          <a:cs typeface="+mn-cs"/>
                        </a:rPr>
                        <a:t>0</a:t>
                      </a:r>
                      <a:r>
                        <a:rPr lang="he-IL" sz="1800" kern="1200" dirty="0">
                          <a:solidFill>
                            <a:schemeClr val="tx1"/>
                          </a:solidFill>
                          <a:effectLst/>
                          <a:latin typeface="+mn-lt"/>
                          <a:ea typeface="+mn-ea"/>
                          <a:cs typeface="+mn-cs"/>
                        </a:rPr>
                        <a:t>)</a:t>
                      </a:r>
                      <a:r>
                        <a:rPr lang="en-US" dirty="0">
                          <a:effectLst/>
                        </a:rPr>
                        <a:t> </a:t>
                      </a:r>
                      <a:endParaRPr lang="he-IL" b="1" dirty="0"/>
                    </a:p>
                  </a:txBody>
                  <a:tcPr/>
                </a:tc>
                <a:extLst>
                  <a:ext uri="{0D108BD9-81ED-4DB2-BD59-A6C34878D82A}">
                    <a16:rowId xmlns:a16="http://schemas.microsoft.com/office/drawing/2014/main" val="2598117053"/>
                  </a:ext>
                </a:extLst>
              </a:tr>
              <a:tr h="959021">
                <a:tc rowSpan="3">
                  <a:txBody>
                    <a:bodyPr/>
                    <a:lstStyle/>
                    <a:p>
                      <a:pPr rtl="1"/>
                      <a:r>
                        <a:rPr lang="he-IL" sz="1800" kern="1200" dirty="0">
                          <a:solidFill>
                            <a:schemeClr val="tx1"/>
                          </a:solidFill>
                          <a:effectLst/>
                          <a:latin typeface="+mn-lt"/>
                          <a:ea typeface="+mn-ea"/>
                          <a:cs typeface="+mn-cs"/>
                        </a:rPr>
                        <a:t>הסיבות לנטייתם של חתולים להיכנס לקופסאות</a:t>
                      </a:r>
                      <a:r>
                        <a:rPr lang="en-US" dirty="0">
                          <a:effectLst/>
                        </a:rPr>
                        <a:t> </a:t>
                      </a:r>
                      <a:endParaRPr lang="he-IL" dirty="0"/>
                    </a:p>
                  </a:txBody>
                  <a:tcPr/>
                </a:tc>
                <a:tc>
                  <a:txBody>
                    <a:bodyPr/>
                    <a:lstStyle/>
                    <a:p>
                      <a:pPr rtl="1"/>
                      <a:r>
                        <a:rPr lang="he-IL" dirty="0"/>
                        <a:t>סיבה ראשונה</a:t>
                      </a:r>
                    </a:p>
                  </a:txBody>
                  <a:tcPr/>
                </a:tc>
                <a:tc>
                  <a:txBody>
                    <a:bodyPr/>
                    <a:lstStyle/>
                    <a:p>
                      <a:pPr rtl="1"/>
                      <a:endParaRPr lang="he-IL" dirty="0"/>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1193518205"/>
                  </a:ext>
                </a:extLst>
              </a:tr>
              <a:tr h="845779">
                <a:tc vMerge="1">
                  <a:txBody>
                    <a:bodyPr/>
                    <a:lstStyle/>
                    <a:p>
                      <a:pPr rtl="1"/>
                      <a:endParaRPr lang="he-IL" dirty="0"/>
                    </a:p>
                  </a:txBody>
                  <a:tcPr/>
                </a:tc>
                <a:tc>
                  <a:txBody>
                    <a:bodyPr/>
                    <a:lstStyle/>
                    <a:p>
                      <a:pPr rtl="1"/>
                      <a:r>
                        <a:rPr lang="he-IL" dirty="0"/>
                        <a:t>סיבה שניה</a:t>
                      </a:r>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670767408"/>
                  </a:ext>
                </a:extLst>
              </a:tr>
              <a:tr h="959021">
                <a:tc vMerge="1">
                  <a:txBody>
                    <a:bodyPr/>
                    <a:lstStyle/>
                    <a:p>
                      <a:pPr rtl="1"/>
                      <a:endParaRPr lang="he-IL" dirty="0"/>
                    </a:p>
                  </a:txBody>
                  <a:tcPr/>
                </a:tc>
                <a:tc>
                  <a:txBody>
                    <a:bodyPr/>
                    <a:lstStyle/>
                    <a:p>
                      <a:pPr rtl="1"/>
                      <a:r>
                        <a:rPr lang="he-IL" dirty="0"/>
                        <a:t>סיבה שלישית</a:t>
                      </a:r>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577628487"/>
                  </a:ext>
                </a:extLst>
              </a:tr>
              <a:tr h="845779">
                <a:tc>
                  <a:txBody>
                    <a:bodyPr/>
                    <a:lstStyle/>
                    <a:p>
                      <a:pPr rtl="1"/>
                      <a:endParaRPr lang="he-IL" dirty="0"/>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1638222013"/>
                  </a:ext>
                </a:extLst>
              </a:tr>
            </a:tbl>
          </a:graphicData>
        </a:graphic>
      </p:graphicFrame>
    </p:spTree>
    <p:extLst>
      <p:ext uri="{BB962C8B-B14F-4D97-AF65-F5344CB8AC3E}">
        <p14:creationId xmlns:p14="http://schemas.microsoft.com/office/powerpoint/2010/main" val="212020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5">
            <a:extLst>
              <a:ext uri="{FF2B5EF4-FFF2-40B4-BE49-F238E27FC236}">
                <a16:creationId xmlns:a16="http://schemas.microsoft.com/office/drawing/2014/main" id="{7DE814CF-00FF-5243-BBC7-22D88C8AC1DA}"/>
              </a:ext>
            </a:extLst>
          </p:cNvPr>
          <p:cNvSpPr/>
          <p:nvPr/>
        </p:nvSpPr>
        <p:spPr>
          <a:xfrm>
            <a:off x="9410218" y="1254199"/>
            <a:ext cx="2457707" cy="369332"/>
          </a:xfrm>
          <a:prstGeom prst="rect">
            <a:avLst/>
          </a:prstGeom>
          <a:ln>
            <a:solidFill>
              <a:schemeClr val="accent6">
                <a:lumMod val="50000"/>
              </a:schemeClr>
            </a:solidFill>
          </a:ln>
        </p:spPr>
        <p:txBody>
          <a:bodyPr wrap="square">
            <a:spAutoFit/>
          </a:bodyPr>
          <a:lstStyle/>
          <a:p>
            <a:r>
              <a:rPr lang="he-IL" b="1" dirty="0"/>
              <a:t>לשמור על חום הגוף</a:t>
            </a:r>
            <a:endParaRPr lang="he-IL" dirty="0"/>
          </a:p>
        </p:txBody>
      </p:sp>
      <p:sp>
        <p:nvSpPr>
          <p:cNvPr id="30" name="TextBox 29">
            <a:extLst>
              <a:ext uri="{FF2B5EF4-FFF2-40B4-BE49-F238E27FC236}">
                <a16:creationId xmlns:a16="http://schemas.microsoft.com/office/drawing/2014/main" id="{C5F5C88A-8191-BA44-9D5B-770437E37FF4}"/>
              </a:ext>
            </a:extLst>
          </p:cNvPr>
          <p:cNvSpPr txBox="1"/>
          <p:nvPr/>
        </p:nvSpPr>
        <p:spPr>
          <a:xfrm>
            <a:off x="9149847" y="307857"/>
            <a:ext cx="635525" cy="584775"/>
          </a:xfrm>
          <a:prstGeom prst="rect">
            <a:avLst/>
          </a:prstGeom>
          <a:noFill/>
        </p:spPr>
        <p:txBody>
          <a:bodyPr wrap="square" rtlCol="1">
            <a:spAutoFit/>
          </a:bodyPr>
          <a:lstStyle/>
          <a:p>
            <a:r>
              <a:rPr lang="en-US" sz="3200" dirty="0"/>
              <a:t>x</a:t>
            </a:r>
            <a:endParaRPr lang="he-IL" sz="3200" dirty="0"/>
          </a:p>
        </p:txBody>
      </p:sp>
      <p:grpSp>
        <p:nvGrpSpPr>
          <p:cNvPr id="3" name="קבוצה 2">
            <a:extLst>
              <a:ext uri="{FF2B5EF4-FFF2-40B4-BE49-F238E27FC236}">
                <a16:creationId xmlns:a16="http://schemas.microsoft.com/office/drawing/2014/main" id="{242D8FDC-D6BE-C042-A2FF-ADCAF3F1714B}"/>
              </a:ext>
            </a:extLst>
          </p:cNvPr>
          <p:cNvGrpSpPr/>
          <p:nvPr/>
        </p:nvGrpSpPr>
        <p:grpSpPr>
          <a:xfrm>
            <a:off x="8555074" y="356595"/>
            <a:ext cx="523043" cy="4503076"/>
            <a:chOff x="5441012" y="203736"/>
            <a:chExt cx="523043" cy="4503076"/>
          </a:xfrm>
        </p:grpSpPr>
        <p:sp>
          <p:nvSpPr>
            <p:cNvPr id="28" name="סוגר מסולסל ימני 27">
              <a:extLst>
                <a:ext uri="{FF2B5EF4-FFF2-40B4-BE49-F238E27FC236}">
                  <a16:creationId xmlns:a16="http://schemas.microsoft.com/office/drawing/2014/main" id="{0A3B4686-C566-6146-9AA2-A146D4BEDDD4}"/>
                </a:ext>
              </a:extLst>
            </p:cNvPr>
            <p:cNvSpPr/>
            <p:nvPr/>
          </p:nvSpPr>
          <p:spPr>
            <a:xfrm>
              <a:off x="5527818" y="3966642"/>
              <a:ext cx="436237" cy="740170"/>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29" name="סוגר מסולסל ימני 28">
              <a:extLst>
                <a:ext uri="{FF2B5EF4-FFF2-40B4-BE49-F238E27FC236}">
                  <a16:creationId xmlns:a16="http://schemas.microsoft.com/office/drawing/2014/main" id="{560A9F97-6225-944B-9114-6958C64D2B4C}"/>
                </a:ext>
              </a:extLst>
            </p:cNvPr>
            <p:cNvSpPr/>
            <p:nvPr/>
          </p:nvSpPr>
          <p:spPr>
            <a:xfrm>
              <a:off x="5504368" y="203736"/>
              <a:ext cx="436237" cy="621325"/>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marL="0" algn="ctr" defTabSz="914400" rtl="1" eaLnBrk="1" latinLnBrk="0" hangingPunct="1"/>
              <a:endParaRPr lang="he-IL"/>
            </a:p>
          </p:txBody>
        </p:sp>
        <p:sp>
          <p:nvSpPr>
            <p:cNvPr id="32" name="סוגר מסולסל ימני 31">
              <a:extLst>
                <a:ext uri="{FF2B5EF4-FFF2-40B4-BE49-F238E27FC236}">
                  <a16:creationId xmlns:a16="http://schemas.microsoft.com/office/drawing/2014/main" id="{D5F9A497-BEA2-9644-9371-E0CD1531030B}"/>
                </a:ext>
              </a:extLst>
            </p:cNvPr>
            <p:cNvSpPr/>
            <p:nvPr/>
          </p:nvSpPr>
          <p:spPr>
            <a:xfrm>
              <a:off x="5504368" y="1797269"/>
              <a:ext cx="456253" cy="2066287"/>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marL="0" algn="ctr" defTabSz="914400" rtl="1" eaLnBrk="1" latinLnBrk="0" hangingPunct="1"/>
              <a:endParaRPr lang="he-IL"/>
            </a:p>
          </p:txBody>
        </p:sp>
        <p:sp>
          <p:nvSpPr>
            <p:cNvPr id="14" name="סוגר מסולסל ימני 13">
              <a:extLst>
                <a:ext uri="{FF2B5EF4-FFF2-40B4-BE49-F238E27FC236}">
                  <a16:creationId xmlns:a16="http://schemas.microsoft.com/office/drawing/2014/main" id="{9E8C9A08-5DD6-2D4E-B4B0-2FB6130267D9}"/>
                </a:ext>
              </a:extLst>
            </p:cNvPr>
            <p:cNvSpPr/>
            <p:nvPr/>
          </p:nvSpPr>
          <p:spPr>
            <a:xfrm>
              <a:off x="5441012" y="1072858"/>
              <a:ext cx="436237" cy="621325"/>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marL="0" algn="ctr" defTabSz="914400" rtl="1" eaLnBrk="1" latinLnBrk="0" hangingPunct="1"/>
              <a:endParaRPr lang="he-IL"/>
            </a:p>
          </p:txBody>
        </p:sp>
      </p:grpSp>
      <p:sp>
        <p:nvSpPr>
          <p:cNvPr id="15" name="מלבן 14">
            <a:extLst>
              <a:ext uri="{FF2B5EF4-FFF2-40B4-BE49-F238E27FC236}">
                <a16:creationId xmlns:a16="http://schemas.microsoft.com/office/drawing/2014/main" id="{7E819EBC-5DC9-AA4F-84B4-C8B9C1F20852}"/>
              </a:ext>
            </a:extLst>
          </p:cNvPr>
          <p:cNvSpPr/>
          <p:nvPr/>
        </p:nvSpPr>
        <p:spPr>
          <a:xfrm>
            <a:off x="9410218" y="2411290"/>
            <a:ext cx="2407341" cy="369332"/>
          </a:xfrm>
          <a:prstGeom prst="rect">
            <a:avLst/>
          </a:prstGeom>
          <a:ln>
            <a:solidFill>
              <a:schemeClr val="accent6">
                <a:lumMod val="50000"/>
              </a:schemeClr>
            </a:solidFill>
          </a:ln>
        </p:spPr>
        <p:txBody>
          <a:bodyPr wrap="square">
            <a:spAutoFit/>
          </a:bodyPr>
          <a:lstStyle/>
          <a:p>
            <a:r>
              <a:rPr lang="he-IL" b="1" dirty="0"/>
              <a:t>להוריד רמות מתח</a:t>
            </a:r>
            <a:endParaRPr lang="he-IL" dirty="0"/>
          </a:p>
        </p:txBody>
      </p:sp>
      <p:graphicFrame>
        <p:nvGraphicFramePr>
          <p:cNvPr id="4" name="טבלה 3">
            <a:extLst>
              <a:ext uri="{FF2B5EF4-FFF2-40B4-BE49-F238E27FC236}">
                <a16:creationId xmlns:a16="http://schemas.microsoft.com/office/drawing/2014/main" id="{8BCD1FC7-BEA7-7C46-8DB0-CA5D4E6D2EBD}"/>
              </a:ext>
            </a:extLst>
          </p:cNvPr>
          <p:cNvGraphicFramePr>
            <a:graphicFrameLocks noGrp="1"/>
          </p:cNvGraphicFramePr>
          <p:nvPr>
            <p:extLst>
              <p:ext uri="{D42A27DB-BD31-4B8C-83A1-F6EECF244321}">
                <p14:modId xmlns:p14="http://schemas.microsoft.com/office/powerpoint/2010/main" val="1862525006"/>
              </p:ext>
            </p:extLst>
          </p:nvPr>
        </p:nvGraphicFramePr>
        <p:xfrm>
          <a:off x="692942" y="171175"/>
          <a:ext cx="7192170" cy="370840"/>
        </p:xfrm>
        <a:graphic>
          <a:graphicData uri="http://schemas.openxmlformats.org/drawingml/2006/table">
            <a:tbl>
              <a:tblPr rtl="1" firstRow="1" bandRow="1">
                <a:tableStyleId>{2D5ABB26-0587-4C30-8999-92F81FD0307C}</a:tableStyleId>
              </a:tblPr>
              <a:tblGrid>
                <a:gridCol w="7192170">
                  <a:extLst>
                    <a:ext uri="{9D8B030D-6E8A-4147-A177-3AD203B41FA5}">
                      <a16:colId xmlns:a16="http://schemas.microsoft.com/office/drawing/2014/main" val="751912865"/>
                    </a:ext>
                  </a:extLst>
                </a:gridCol>
              </a:tblGrid>
              <a:tr h="370840">
                <a:tc>
                  <a:txBody>
                    <a:bodyPr/>
                    <a:lstStyle/>
                    <a:p>
                      <a:pPr rtl="1"/>
                      <a:endParaRPr lang="he-IL" dirty="0"/>
                    </a:p>
                  </a:txBody>
                  <a:tcPr/>
                </a:tc>
                <a:extLst>
                  <a:ext uri="{0D108BD9-81ED-4DB2-BD59-A6C34878D82A}">
                    <a16:rowId xmlns:a16="http://schemas.microsoft.com/office/drawing/2014/main" val="1288765350"/>
                  </a:ext>
                </a:extLst>
              </a:tr>
            </a:tbl>
          </a:graphicData>
        </a:graphic>
      </p:graphicFrame>
      <p:sp>
        <p:nvSpPr>
          <p:cNvPr id="7" name="מלבן 6">
            <a:extLst>
              <a:ext uri="{FF2B5EF4-FFF2-40B4-BE49-F238E27FC236}">
                <a16:creationId xmlns:a16="http://schemas.microsoft.com/office/drawing/2014/main" id="{8D8282CE-DF5F-8D4A-95C3-C430F86D277D}"/>
              </a:ext>
            </a:extLst>
          </p:cNvPr>
          <p:cNvSpPr/>
          <p:nvPr/>
        </p:nvSpPr>
        <p:spPr>
          <a:xfrm>
            <a:off x="228278" y="-185195"/>
            <a:ext cx="8308743" cy="7478970"/>
          </a:xfrm>
          <a:prstGeom prst="rect">
            <a:avLst/>
          </a:prstGeom>
        </p:spPr>
        <p:txBody>
          <a:bodyPr wrap="square">
            <a:spAutoFit/>
          </a:bodyPr>
          <a:lstStyle/>
          <a:p>
            <a:pPr algn="ctr"/>
            <a:r>
              <a:rPr lang="he-IL" sz="1200" b="1" dirty="0">
                <a:latin typeface="Calibri" panose="020F0502020204030204" pitchFamily="34" charset="0"/>
                <a:ea typeface="Calibri" panose="020F0502020204030204" pitchFamily="34" charset="0"/>
              </a:rPr>
              <a:t>למה חתולים אוהבים קופסאות?</a:t>
            </a:r>
            <a:endParaRPr lang="en-US" sz="1200" dirty="0">
              <a:latin typeface="Calibri" panose="020F0502020204030204" pitchFamily="34" charset="0"/>
              <a:ea typeface="Calibri" panose="020F0502020204030204" pitchFamily="34" charset="0"/>
              <a:cs typeface="Arial" panose="020B0604020202020204" pitchFamily="34" charset="0"/>
            </a:endParaRPr>
          </a:p>
          <a:p>
            <a:pPr algn="ctr"/>
            <a:r>
              <a:rPr lang="he-IL" sz="1200" dirty="0">
                <a:latin typeface="Calibri" panose="020F0502020204030204" pitchFamily="34" charset="0"/>
                <a:ea typeface="Calibri" panose="020F0502020204030204" pitchFamily="34" charset="0"/>
              </a:rPr>
              <a:t>אורלי זכאי, יועצת התנהגות חתולים. חברת </a:t>
            </a:r>
            <a:r>
              <a:rPr lang="he-IL" sz="1200" dirty="0" err="1">
                <a:latin typeface="Calibri" panose="020F0502020204030204" pitchFamily="34" charset="0"/>
                <a:ea typeface="Calibri" panose="020F0502020204030204" pitchFamily="34" charset="0"/>
              </a:rPr>
              <a:t>ביופט</a:t>
            </a:r>
            <a:r>
              <a:rPr lang="he-IL" sz="1200" dirty="0">
                <a:latin typeface="Calibri" panose="020F0502020204030204" pitchFamily="34" charset="0"/>
                <a:ea typeface="Calibri" panose="020F0502020204030204" pitchFamily="34" charset="0"/>
              </a:rPr>
              <a:t>. 2020</a:t>
            </a:r>
            <a:endParaRPr lang="en-US" sz="1200" dirty="0">
              <a:latin typeface="Calibri" panose="020F0502020204030204" pitchFamily="34" charset="0"/>
              <a:ea typeface="Calibri" panose="020F0502020204030204" pitchFamily="34" charset="0"/>
              <a:cs typeface="Arial" panose="020B0604020202020204" pitchFamily="34" charset="0"/>
            </a:endParaRPr>
          </a:p>
          <a:p>
            <a:pPr algn="ctr"/>
            <a:r>
              <a:rPr lang="he-IL" sz="1200" dirty="0">
                <a:latin typeface="Calibri" panose="020F0502020204030204" pitchFamily="34" charset="0"/>
                <a:ea typeface="Calibri" panose="020F0502020204030204" pitchFamily="34" charset="0"/>
              </a:rPr>
              <a:t> </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אם אתם חיים עם חתול בבית אחד אתם בטח מכירים כבר את המשיכה שלהם לקופסאות.</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בכל פעם שאני מרוקנת קופסה או קרטון, מיד החתול שלי מגיע לבדוק מה הגיע הביתה ואיך אפשר להשתמש בזה. אגב, לא חשוב כמובן מה הגודל של הקופסא, אנחנו נמצא אותו בפנים בכל מקרה.</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אז הנה חמש סיבות שבגללן החתול שלך אוהב קופסאות:</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1. לשמור על חום הגוף. רוב החתולים מאוד אוהבים להתכרבל והמון פעמים נמצא אותם מתחפרים מתחת לשמיכה, בין הכריות, בתוך הארון בין הבגדים ועוד.</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חום הגוף התקין של חתולים הוא בין 38 ל 39 מעלות והם ימצאו דרכים לשמור על חום הגוף הזה בחורף כשקר ממילא ובקיץ כשאנחנו מקררים את הבית עם מזגנים.</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2. חתול אוהב קופסאות בשביל להוריד רמות מתח. להסתתר בתוך קופסא מספק לחתולים תחושת בטחון וחתולים במתח אוהבים קופסאות בגלל שהם עוזרות לחתולים להפחית רמות המתח.</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בדיקה שנעשתה על ידי אוניברסיטה בהולנד בדקה איך מגיבים 19 חתולים חדשים שהגיעו לבית המחסה. חילקו אותם לשתי קבוצות, כאשר לקבוצה אחת סיפקו גם קופסאות בסביבה החדשה ובדקו פרמטרים שונים שמעידים על מתח.</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הבדיקה הראתה בברור שכשיש בסביבה קופסאות והחתולים יכולים להיכנס אליהן כשהם מרגישים צורך, רמת המתח שלהם נמוכה משמעותית מאשר אם אין קופסאות מסתור בסביבה.</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דבר נוסף שגילו הוא שכשיש קופסאות בסביבה החתולים מסתגלים קצת יותר מהר.</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זה כמובן מתחבר לעובדה שיש להם אפשרות בחירה להיכנס לתוך קופסה ולתפוס לעצמם קצת שקט ומקום בטוח.</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גם בבית, כשאתם מביאים חתול חדש הביתה, פזרו שתי קופסאות בסביבה ותנו לו את אפשרות הבחירה. סביבה חדשה עלולה להיות מאוד מלחיצה וקופסאות למחבוא והגנה יכולים לעזור מאוד. </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בנוסף, תנו לחתול החדש גם  להחליט איפה להסתובב ולאיזה חדר לעבור בכל רגע שיבחר,</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כלומר לא לנעול אותו בחדר אחד אפשרו לו גם להיכנס לתוך ארגז או קופסה כדי שירגיש בטוח ונינוח.</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3. חתול אוהב קופסאות כי קופסאות זה פשוט כיף. סיבה ממש טובה ומאוד הגיונית, זה פשוט מאוד כיף לשחק בקופסאות! החתול יכול לטפס על הקופסה, החתול יכול להיכנס לתוכה לקפוץ ולהריח ריח חדש שהגיע הביתה.</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הרבה מאוד חתולים יעדיפו לשחק בקופסה הרבה יותר זמן מאשר בכדור שזרוק על הרצפה בבית, אז הביאו אתכם קופסה מהמכולת הקרובה ותעשו את החתול שלכם מאושר. זה כמו סוג של לונה פארק בשבילם.</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4. מספק את האינסטינקט </a:t>
            </a:r>
            <a:r>
              <a:rPr lang="he-IL" sz="1200" dirty="0" err="1">
                <a:latin typeface="Calibri" panose="020F0502020204030204" pitchFamily="34" charset="0"/>
                <a:ea typeface="Calibri" panose="020F0502020204030204" pitchFamily="34" charset="0"/>
              </a:rPr>
              <a:t>הציידי</a:t>
            </a:r>
            <a:r>
              <a:rPr lang="he-IL" sz="1200" dirty="0">
                <a:latin typeface="Calibri" panose="020F0502020204030204" pitchFamily="34" charset="0"/>
                <a:ea typeface="Calibri" panose="020F0502020204030204" pitchFamily="34" charset="0"/>
              </a:rPr>
              <a:t>. בטבע חתולים הם טורפים וכך גם בבית. אמנם אין מה לטרוף בבית, אבל גנטית הם ציידים וטורפים.</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הקופסה מספקת לחתול מקום להסתתר בו ועדיין לתצפת על הסביבה ולבדוק אם מגיע משהו מעניין שאפשר לצוד. כלומר האפשרות להסתתר ועדיין להיות בתצפית ובשליטה היא סופר חשובה עבור חתולים. כך החתול יכול לשבת ולחכות לרגע הנכון לקפוץ ולצוד את הטרף.</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אז נכון שהחתול שחי </a:t>
            </a:r>
            <a:r>
              <a:rPr lang="he-IL" sz="1200" dirty="0" err="1">
                <a:latin typeface="Calibri" panose="020F0502020204030204" pitchFamily="34" charset="0"/>
                <a:ea typeface="Calibri" panose="020F0502020204030204" pitchFamily="34" charset="0"/>
              </a:rPr>
              <a:t>איתנו</a:t>
            </a:r>
            <a:r>
              <a:rPr lang="he-IL" sz="1200" dirty="0">
                <a:latin typeface="Calibri" panose="020F0502020204030204" pitchFamily="34" charset="0"/>
                <a:ea typeface="Calibri" panose="020F0502020204030204" pitchFamily="34" charset="0"/>
              </a:rPr>
              <a:t> בבית לא זקוק לצוד כדי לשרוד כי יש לו אוכל בצלחת,</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אבל הוא בהחלט זקוק לפרוק אנרגיה של צייד ולשחק במשחקי צייד כדי לספק את מי שהוא ולהיות רגוע ושמח.</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5. לשייף ציפורניים ולנשוך. חתולים משייפים ציפורניים כחלק מצורך בסיסי גנטי של צייד, אז כדי לצמצם את הסיכוי שהחתול ישייף ציפורניים על השטיח או הספה, ספקו קופסאות.</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חתולים מאוד אוהבים לנעוץ את הציפורניים שלהם לתוך הקרטון.</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בכפות הרגליים של החתולים יש בלוטות ריח וכאשר הם משייפים ציפורניים על הקרטון הם מסמנים אותו בריח שלהם, כך הם מסמנים טריטוריה חדשה </a:t>
            </a:r>
            <a:r>
              <a:rPr lang="he-IL" sz="1200" dirty="0" err="1">
                <a:latin typeface="Calibri" panose="020F0502020204030204" pitchFamily="34" charset="0"/>
                <a:ea typeface="Calibri" panose="020F0502020204030204" pitchFamily="34" charset="0"/>
              </a:rPr>
              <a:t>כשלהם</a:t>
            </a:r>
            <a:r>
              <a:rPr lang="he-IL" sz="1200" dirty="0">
                <a:latin typeface="Calibri" panose="020F0502020204030204" pitchFamily="34" charset="0"/>
                <a:ea typeface="Calibri" panose="020F0502020204030204" pitchFamily="34" charset="0"/>
              </a:rPr>
              <a:t> וזה נותן המון בטחון.</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שני דברים חשובים שכדאי לזכור:</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1. שימו לב תמיד לאם החתול שלכם נכנס להסתתר ואל תסגרו דלתות בטעות אם הוא בפנים</a:t>
            </a:r>
            <a:endParaRPr lang="en-US" sz="1200" dirty="0">
              <a:latin typeface="Calibri" panose="020F0502020204030204" pitchFamily="34" charset="0"/>
              <a:ea typeface="Calibri" panose="020F0502020204030204" pitchFamily="34" charset="0"/>
              <a:cs typeface="Arial" panose="020B0604020202020204" pitchFamily="34" charset="0"/>
            </a:endParaRPr>
          </a:p>
          <a:p>
            <a:r>
              <a:rPr lang="he-IL" sz="1200" dirty="0">
                <a:latin typeface="Calibri" panose="020F0502020204030204" pitchFamily="34" charset="0"/>
                <a:ea typeface="Calibri" panose="020F0502020204030204" pitchFamily="34" charset="0"/>
              </a:rPr>
              <a:t>2. חשוב לשים לב כמה זמן ביום החתול מסתתר. אם יותר מהרגיל, יכול להיות שהוא לא מרגיש טוב וזה שווה בדיקה</a:t>
            </a:r>
            <a:endParaRPr lang="en-US" sz="1200" dirty="0">
              <a:latin typeface="Calibri" panose="020F0502020204030204" pitchFamily="34" charset="0"/>
              <a:ea typeface="Calibri" panose="020F0502020204030204" pitchFamily="34" charset="0"/>
              <a:cs typeface="Arial" panose="020B0604020202020204" pitchFamily="34" charset="0"/>
            </a:endParaRPr>
          </a:p>
        </p:txBody>
      </p:sp>
      <p:sp>
        <p:nvSpPr>
          <p:cNvPr id="17" name="סוגר מסולסל ימני 16">
            <a:extLst>
              <a:ext uri="{FF2B5EF4-FFF2-40B4-BE49-F238E27FC236}">
                <a16:creationId xmlns:a16="http://schemas.microsoft.com/office/drawing/2014/main" id="{CBD94387-7796-2846-B571-990EDE97144B}"/>
              </a:ext>
            </a:extLst>
          </p:cNvPr>
          <p:cNvSpPr/>
          <p:nvPr/>
        </p:nvSpPr>
        <p:spPr>
          <a:xfrm>
            <a:off x="8713610" y="4905703"/>
            <a:ext cx="436237" cy="740170"/>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8" name="סוגר מסולסל ימני 17">
            <a:extLst>
              <a:ext uri="{FF2B5EF4-FFF2-40B4-BE49-F238E27FC236}">
                <a16:creationId xmlns:a16="http://schemas.microsoft.com/office/drawing/2014/main" id="{5F40A59C-4680-C845-9A46-D508EA6369E4}"/>
              </a:ext>
            </a:extLst>
          </p:cNvPr>
          <p:cNvSpPr/>
          <p:nvPr/>
        </p:nvSpPr>
        <p:spPr>
          <a:xfrm>
            <a:off x="8688810" y="5748959"/>
            <a:ext cx="436237" cy="740170"/>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19" name="סוגר מסולסל ימני 18">
            <a:extLst>
              <a:ext uri="{FF2B5EF4-FFF2-40B4-BE49-F238E27FC236}">
                <a16:creationId xmlns:a16="http://schemas.microsoft.com/office/drawing/2014/main" id="{09B6A0F2-84C3-BB4A-AD47-244EAB9A9B50}"/>
              </a:ext>
            </a:extLst>
          </p:cNvPr>
          <p:cNvSpPr/>
          <p:nvPr/>
        </p:nvSpPr>
        <p:spPr>
          <a:xfrm>
            <a:off x="8688810" y="6592215"/>
            <a:ext cx="436237" cy="416117"/>
          </a:xfrm>
          <a:prstGeom prst="rightBrace">
            <a:avLst/>
          </a:prstGeom>
          <a:ln>
            <a:solidFill>
              <a:schemeClr val="accent1"/>
            </a:solidFill>
          </a:ln>
        </p:spPr>
        <p:style>
          <a:lnRef idx="3">
            <a:schemeClr val="dk1"/>
          </a:lnRef>
          <a:fillRef idx="0">
            <a:schemeClr val="dk1"/>
          </a:fillRef>
          <a:effectRef idx="2">
            <a:schemeClr val="dk1"/>
          </a:effectRef>
          <a:fontRef idx="minor">
            <a:schemeClr val="tx1"/>
          </a:fontRef>
        </p:style>
        <p:txBody>
          <a:bodyPr rtlCol="1" anchor="ctr"/>
          <a:lstStyle/>
          <a:p>
            <a:pPr algn="ctr"/>
            <a:endParaRPr lang="he-IL"/>
          </a:p>
        </p:txBody>
      </p:sp>
      <p:sp>
        <p:nvSpPr>
          <p:cNvPr id="22" name="מלבן 21">
            <a:extLst>
              <a:ext uri="{FF2B5EF4-FFF2-40B4-BE49-F238E27FC236}">
                <a16:creationId xmlns:a16="http://schemas.microsoft.com/office/drawing/2014/main" id="{DC342E71-60C8-364D-9116-E6A4B20517C8}"/>
              </a:ext>
            </a:extLst>
          </p:cNvPr>
          <p:cNvSpPr/>
          <p:nvPr/>
        </p:nvSpPr>
        <p:spPr>
          <a:xfrm>
            <a:off x="9435399" y="4200610"/>
            <a:ext cx="2407341" cy="646331"/>
          </a:xfrm>
          <a:prstGeom prst="rect">
            <a:avLst/>
          </a:prstGeom>
          <a:ln>
            <a:solidFill>
              <a:schemeClr val="accent6">
                <a:lumMod val="50000"/>
              </a:schemeClr>
            </a:solidFill>
          </a:ln>
        </p:spPr>
        <p:txBody>
          <a:bodyPr wrap="square">
            <a:spAutoFit/>
          </a:bodyPr>
          <a:lstStyle/>
          <a:p>
            <a:r>
              <a:rPr lang="he-IL" b="1" dirty="0"/>
              <a:t>קופסאות עבור חתול זה כיף</a:t>
            </a:r>
            <a:endParaRPr lang="he-IL" dirty="0"/>
          </a:p>
        </p:txBody>
      </p:sp>
      <p:sp>
        <p:nvSpPr>
          <p:cNvPr id="23" name="מלבן 22">
            <a:extLst>
              <a:ext uri="{FF2B5EF4-FFF2-40B4-BE49-F238E27FC236}">
                <a16:creationId xmlns:a16="http://schemas.microsoft.com/office/drawing/2014/main" id="{28ABEFF2-5AE3-484C-9A74-8FB25540DCD8}"/>
              </a:ext>
            </a:extLst>
          </p:cNvPr>
          <p:cNvSpPr/>
          <p:nvPr/>
        </p:nvSpPr>
        <p:spPr>
          <a:xfrm>
            <a:off x="9435400" y="5018813"/>
            <a:ext cx="2407341" cy="646331"/>
          </a:xfrm>
          <a:prstGeom prst="rect">
            <a:avLst/>
          </a:prstGeom>
          <a:ln>
            <a:solidFill>
              <a:schemeClr val="accent6">
                <a:lumMod val="50000"/>
              </a:schemeClr>
            </a:solidFill>
          </a:ln>
        </p:spPr>
        <p:txBody>
          <a:bodyPr wrap="square">
            <a:spAutoFit/>
          </a:bodyPr>
          <a:lstStyle/>
          <a:p>
            <a:r>
              <a:rPr lang="he-IL" b="1" dirty="0"/>
              <a:t>להוריד רמות לספק את </a:t>
            </a:r>
            <a:r>
              <a:rPr lang="he-IL" b="1" dirty="0" err="1"/>
              <a:t>הייצר</a:t>
            </a:r>
            <a:r>
              <a:rPr lang="he-IL" b="1" dirty="0"/>
              <a:t> החייתי</a:t>
            </a:r>
            <a:endParaRPr lang="he-IL" dirty="0"/>
          </a:p>
        </p:txBody>
      </p:sp>
      <p:sp>
        <p:nvSpPr>
          <p:cNvPr id="24" name="מלבן 23">
            <a:extLst>
              <a:ext uri="{FF2B5EF4-FFF2-40B4-BE49-F238E27FC236}">
                <a16:creationId xmlns:a16="http://schemas.microsoft.com/office/drawing/2014/main" id="{AB49B753-775C-764E-97EA-F882B2715F69}"/>
              </a:ext>
            </a:extLst>
          </p:cNvPr>
          <p:cNvSpPr/>
          <p:nvPr/>
        </p:nvSpPr>
        <p:spPr>
          <a:xfrm>
            <a:off x="9410217" y="5934378"/>
            <a:ext cx="2407341" cy="369332"/>
          </a:xfrm>
          <a:prstGeom prst="rect">
            <a:avLst/>
          </a:prstGeom>
          <a:ln>
            <a:solidFill>
              <a:schemeClr val="accent6">
                <a:lumMod val="50000"/>
              </a:schemeClr>
            </a:solidFill>
          </a:ln>
        </p:spPr>
        <p:txBody>
          <a:bodyPr wrap="square">
            <a:spAutoFit/>
          </a:bodyPr>
          <a:lstStyle/>
          <a:p>
            <a:r>
              <a:rPr lang="he-IL" b="1" dirty="0"/>
              <a:t>לשייף ציפורניים</a:t>
            </a:r>
            <a:endParaRPr lang="he-IL" dirty="0"/>
          </a:p>
        </p:txBody>
      </p:sp>
      <p:sp>
        <p:nvSpPr>
          <p:cNvPr id="26" name="מלבן 25">
            <a:extLst>
              <a:ext uri="{FF2B5EF4-FFF2-40B4-BE49-F238E27FC236}">
                <a16:creationId xmlns:a16="http://schemas.microsoft.com/office/drawing/2014/main" id="{306A291F-124C-4148-A040-5D14FA8C6319}"/>
              </a:ext>
            </a:extLst>
          </p:cNvPr>
          <p:cNvSpPr/>
          <p:nvPr/>
        </p:nvSpPr>
        <p:spPr>
          <a:xfrm>
            <a:off x="9410216" y="6449822"/>
            <a:ext cx="2407341" cy="369332"/>
          </a:xfrm>
          <a:prstGeom prst="rect">
            <a:avLst/>
          </a:prstGeom>
          <a:ln>
            <a:solidFill>
              <a:schemeClr val="accent6">
                <a:lumMod val="50000"/>
              </a:schemeClr>
            </a:solidFill>
          </a:ln>
        </p:spPr>
        <p:txBody>
          <a:bodyPr wrap="square">
            <a:spAutoFit/>
          </a:bodyPr>
          <a:lstStyle/>
          <a:p>
            <a:r>
              <a:rPr lang="he-IL" b="1" dirty="0"/>
              <a:t>הזהרות לבעלי החתולים</a:t>
            </a:r>
            <a:endParaRPr lang="he-IL" dirty="0"/>
          </a:p>
        </p:txBody>
      </p:sp>
    </p:spTree>
    <p:extLst>
      <p:ext uri="{BB962C8B-B14F-4D97-AF65-F5344CB8AC3E}">
        <p14:creationId xmlns:p14="http://schemas.microsoft.com/office/powerpoint/2010/main" val="130021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 grpId="0"/>
      <p:bldP spid="15" grpId="0" animBg="1"/>
      <p:bldP spid="22" grpId="0" animBg="1"/>
      <p:bldP spid="23" grpId="0" animBg="1"/>
      <p:bldP spid="24"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21C2F5-4999-A84A-890F-3C70EC62C2AB}"/>
              </a:ext>
            </a:extLst>
          </p:cNvPr>
          <p:cNvSpPr>
            <a:spLocks noGrp="1"/>
          </p:cNvSpPr>
          <p:nvPr>
            <p:ph type="title"/>
          </p:nvPr>
        </p:nvSpPr>
        <p:spPr/>
        <p:txBody>
          <a:bodyPr/>
          <a:lstStyle/>
          <a:p>
            <a:r>
              <a:rPr lang="he-IL" dirty="0"/>
              <a:t>שנית - טבלת הכנה לסיכום, מלאה</a:t>
            </a:r>
          </a:p>
        </p:txBody>
      </p:sp>
      <p:sp>
        <p:nvSpPr>
          <p:cNvPr id="3" name="מציין מיקום תוכן 2">
            <a:extLst>
              <a:ext uri="{FF2B5EF4-FFF2-40B4-BE49-F238E27FC236}">
                <a16:creationId xmlns:a16="http://schemas.microsoft.com/office/drawing/2014/main" id="{3ABE7765-B448-F047-A7D8-737A3A2EAE30}"/>
              </a:ext>
            </a:extLst>
          </p:cNvPr>
          <p:cNvSpPr>
            <a:spLocks noGrp="1"/>
          </p:cNvSpPr>
          <p:nvPr>
            <p:ph idx="1"/>
          </p:nvPr>
        </p:nvSpPr>
        <p:spPr/>
        <p:txBody>
          <a:bodyPr/>
          <a:lstStyle/>
          <a:p>
            <a:pPr algn="ctr"/>
            <a:endParaRPr lang="he-IL" dirty="0"/>
          </a:p>
          <a:p>
            <a:endParaRPr lang="he-IL" dirty="0"/>
          </a:p>
        </p:txBody>
      </p:sp>
      <p:graphicFrame>
        <p:nvGraphicFramePr>
          <p:cNvPr id="4" name="טבלה 3">
            <a:extLst>
              <a:ext uri="{FF2B5EF4-FFF2-40B4-BE49-F238E27FC236}">
                <a16:creationId xmlns:a16="http://schemas.microsoft.com/office/drawing/2014/main" id="{FE7E2D94-52C8-D948-A3BD-36868EAF7478}"/>
              </a:ext>
            </a:extLst>
          </p:cNvPr>
          <p:cNvGraphicFramePr>
            <a:graphicFrameLocks noGrp="1"/>
          </p:cNvGraphicFramePr>
          <p:nvPr>
            <p:extLst>
              <p:ext uri="{D42A27DB-BD31-4B8C-83A1-F6EECF244321}">
                <p14:modId xmlns:p14="http://schemas.microsoft.com/office/powerpoint/2010/main" val="2715475498"/>
              </p:ext>
            </p:extLst>
          </p:nvPr>
        </p:nvGraphicFramePr>
        <p:xfrm>
          <a:off x="1512279" y="1690688"/>
          <a:ext cx="9554305" cy="4953619"/>
        </p:xfrm>
        <a:graphic>
          <a:graphicData uri="http://schemas.openxmlformats.org/drawingml/2006/table">
            <a:tbl>
              <a:tblPr rtl="1" firstRow="1" bandRow="1">
                <a:tableStyleId>{5940675A-B579-460E-94D1-54222C63F5DA}</a:tableStyleId>
              </a:tblPr>
              <a:tblGrid>
                <a:gridCol w="1810862">
                  <a:extLst>
                    <a:ext uri="{9D8B030D-6E8A-4147-A177-3AD203B41FA5}">
                      <a16:colId xmlns:a16="http://schemas.microsoft.com/office/drawing/2014/main" val="1974212528"/>
                    </a:ext>
                  </a:extLst>
                </a:gridCol>
                <a:gridCol w="1810862">
                  <a:extLst>
                    <a:ext uri="{9D8B030D-6E8A-4147-A177-3AD203B41FA5}">
                      <a16:colId xmlns:a16="http://schemas.microsoft.com/office/drawing/2014/main" val="2990023966"/>
                    </a:ext>
                  </a:extLst>
                </a:gridCol>
                <a:gridCol w="1977527">
                  <a:extLst>
                    <a:ext uri="{9D8B030D-6E8A-4147-A177-3AD203B41FA5}">
                      <a16:colId xmlns:a16="http://schemas.microsoft.com/office/drawing/2014/main" val="3010803005"/>
                    </a:ext>
                  </a:extLst>
                </a:gridCol>
                <a:gridCol w="1977527">
                  <a:extLst>
                    <a:ext uri="{9D8B030D-6E8A-4147-A177-3AD203B41FA5}">
                      <a16:colId xmlns:a16="http://schemas.microsoft.com/office/drawing/2014/main" val="1631821296"/>
                    </a:ext>
                  </a:extLst>
                </a:gridCol>
                <a:gridCol w="1977527">
                  <a:extLst>
                    <a:ext uri="{9D8B030D-6E8A-4147-A177-3AD203B41FA5}">
                      <a16:colId xmlns:a16="http://schemas.microsoft.com/office/drawing/2014/main" val="3034970827"/>
                    </a:ext>
                  </a:extLst>
                </a:gridCol>
              </a:tblGrid>
              <a:tr h="564499">
                <a:tc>
                  <a:txBody>
                    <a:bodyPr/>
                    <a:lstStyle/>
                    <a:p>
                      <a:pPr rtl="1"/>
                      <a:r>
                        <a:rPr lang="he-IL" b="1" dirty="0"/>
                        <a:t>תבחינים</a:t>
                      </a:r>
                    </a:p>
                  </a:txBody>
                  <a:tcPr/>
                </a:tc>
                <a:tc>
                  <a:txBody>
                    <a:bodyPr/>
                    <a:lstStyle/>
                    <a:p>
                      <a:pPr rtl="1"/>
                      <a:r>
                        <a:rPr lang="he-IL" b="1" dirty="0"/>
                        <a:t>פירוט תבחינים לפי המשימה</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מט״ח (2023)</a:t>
                      </a:r>
                    </a:p>
                  </a:txBody>
                  <a:tcPr/>
                </a:tc>
                <a:tc>
                  <a:txBody>
                    <a:bodyPr/>
                    <a:lstStyle/>
                    <a:p>
                      <a:pPr rtl="1"/>
                      <a:r>
                        <a:rPr lang="he-IL" b="1" dirty="0"/>
                        <a:t>זכאי </a:t>
                      </a:r>
                    </a:p>
                    <a:p>
                      <a:pPr rtl="1"/>
                      <a:r>
                        <a:rPr lang="he-IL" b="1" dirty="0"/>
                        <a:t>(2020)</a:t>
                      </a:r>
                    </a:p>
                  </a:txBody>
                  <a:tcPr/>
                </a:tc>
                <a:tc>
                  <a:txBody>
                    <a:bodyPr/>
                    <a:lstStyle/>
                    <a:p>
                      <a:pPr rtl="1"/>
                      <a:r>
                        <a:rPr lang="he-IL" b="1" dirty="0"/>
                        <a:t>היחסים בין הטקסטים</a:t>
                      </a:r>
                    </a:p>
                    <a:p>
                      <a:pPr rtl="1"/>
                      <a:r>
                        <a:rPr lang="he-IL" sz="1800" kern="1200" dirty="0">
                          <a:solidFill>
                            <a:schemeClr val="tx1"/>
                          </a:solidFill>
                          <a:effectLst/>
                          <a:latin typeface="+mn-lt"/>
                          <a:ea typeface="+mn-ea"/>
                          <a:cs typeface="+mn-cs"/>
                        </a:rPr>
                        <a:t>(+/ =/ ≠ / </a:t>
                      </a:r>
                      <a:r>
                        <a:rPr lang="en-US" sz="1800" kern="1200" dirty="0">
                          <a:solidFill>
                            <a:schemeClr val="tx1"/>
                          </a:solidFill>
                          <a:effectLst/>
                          <a:latin typeface="+mn-lt"/>
                          <a:ea typeface="+mn-ea"/>
                          <a:cs typeface="+mn-cs"/>
                        </a:rPr>
                        <a:t>0</a:t>
                      </a:r>
                      <a:r>
                        <a:rPr lang="he-IL" sz="1800" kern="1200" dirty="0">
                          <a:solidFill>
                            <a:schemeClr val="tx1"/>
                          </a:solidFill>
                          <a:effectLst/>
                          <a:latin typeface="+mn-lt"/>
                          <a:ea typeface="+mn-ea"/>
                          <a:cs typeface="+mn-cs"/>
                        </a:rPr>
                        <a:t>)</a:t>
                      </a:r>
                      <a:r>
                        <a:rPr lang="en-US" dirty="0">
                          <a:effectLst/>
                        </a:rPr>
                        <a:t> </a:t>
                      </a:r>
                      <a:endParaRPr lang="he-IL" b="1" dirty="0"/>
                    </a:p>
                    <a:p>
                      <a:pPr rtl="1"/>
                      <a:endParaRPr lang="he-IL" b="1" dirty="0"/>
                    </a:p>
                  </a:txBody>
                  <a:tcPr/>
                </a:tc>
                <a:extLst>
                  <a:ext uri="{0D108BD9-81ED-4DB2-BD59-A6C34878D82A}">
                    <a16:rowId xmlns:a16="http://schemas.microsoft.com/office/drawing/2014/main" val="2598117053"/>
                  </a:ext>
                </a:extLst>
              </a:tr>
              <a:tr h="564499">
                <a:tc rowSpan="5">
                  <a:txBody>
                    <a:bodyPr/>
                    <a:lstStyle/>
                    <a:p>
                      <a:pPr rtl="1"/>
                      <a:r>
                        <a:rPr lang="he-IL" sz="1800" kern="1200" dirty="0">
                          <a:solidFill>
                            <a:schemeClr val="tx1"/>
                          </a:solidFill>
                          <a:effectLst/>
                          <a:latin typeface="+mn-lt"/>
                          <a:ea typeface="+mn-ea"/>
                          <a:cs typeface="+mn-cs"/>
                        </a:rPr>
                        <a:t>הסיבות לנטייתם של חתולים להיכנס לקופסאות</a:t>
                      </a:r>
                      <a:r>
                        <a:rPr lang="en-US" dirty="0">
                          <a:effectLst/>
                        </a:rPr>
                        <a:t> </a:t>
                      </a:r>
                      <a:endParaRPr lang="he-IL" dirty="0"/>
                    </a:p>
                  </a:txBody>
                  <a:tcPr/>
                </a:tc>
                <a:tc>
                  <a:txBody>
                    <a:bodyPr/>
                    <a:lstStyle/>
                    <a:p>
                      <a:pPr rtl="1"/>
                      <a:r>
                        <a:rPr lang="he-IL" b="0" dirty="0"/>
                        <a:t>סיבה ראשונה</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1193518205"/>
                  </a:ext>
                </a:extLst>
              </a:tr>
              <a:tr h="564499">
                <a:tc vMerge="1">
                  <a:txBody>
                    <a:bodyPr/>
                    <a:lstStyle/>
                    <a:p>
                      <a:pPr rtl="1"/>
                      <a:endParaRPr lang="he-IL" b="1"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סיבה שניה</a:t>
                      </a:r>
                    </a:p>
                    <a:p>
                      <a:pPr rtl="1"/>
                      <a:endParaRPr lang="he-IL" b="1" dirty="0"/>
                    </a:p>
                  </a:txBody>
                  <a:tcPr/>
                </a:tc>
                <a:tc>
                  <a:txBody>
                    <a:bodyPr/>
                    <a:lstStyle/>
                    <a:p>
                      <a:pPr rtl="1"/>
                      <a:endParaRPr lang="he-IL" dirty="0"/>
                    </a:p>
                  </a:txBody>
                  <a:tcPr/>
                </a:tc>
                <a:tc>
                  <a:txBody>
                    <a:bodyPr/>
                    <a:lstStyle/>
                    <a:p>
                      <a:pPr marL="342900" indent="-342900" rtl="1">
                        <a:buAutoNum type="arabicPeriod"/>
                      </a:pPr>
                      <a:endParaRPr lang="he-IL" dirty="0"/>
                    </a:p>
                  </a:txBody>
                  <a:tcPr/>
                </a:tc>
                <a:tc>
                  <a:txBody>
                    <a:bodyPr/>
                    <a:lstStyle/>
                    <a:p>
                      <a:pPr rtl="1"/>
                      <a:endParaRPr lang="he-IL" dirty="0"/>
                    </a:p>
                  </a:txBody>
                  <a:tcPr/>
                </a:tc>
                <a:extLst>
                  <a:ext uri="{0D108BD9-81ED-4DB2-BD59-A6C34878D82A}">
                    <a16:rowId xmlns:a16="http://schemas.microsoft.com/office/drawing/2014/main" val="670767408"/>
                  </a:ext>
                </a:extLst>
              </a:tr>
              <a:tr h="564499">
                <a:tc vMerge="1">
                  <a:txBody>
                    <a:bodyPr/>
                    <a:lstStyle/>
                    <a:p>
                      <a:pPr rtl="1"/>
                      <a:endParaRPr lang="he-IL" b="1"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סיבה שלישית</a:t>
                      </a:r>
                    </a:p>
                    <a:p>
                      <a:pPr rtl="1"/>
                      <a:endParaRPr lang="he-IL" b="1" dirty="0"/>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577628487"/>
                  </a:ext>
                </a:extLst>
              </a:tr>
              <a:tr h="564499">
                <a:tc vMerge="1">
                  <a:txBody>
                    <a:bodyPr/>
                    <a:lstStyle/>
                    <a:p>
                      <a:pPr rtl="1"/>
                      <a:endParaRPr lang="he-IL" b="1"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סיבה רביעית</a:t>
                      </a:r>
                    </a:p>
                    <a:p>
                      <a:pPr rtl="1"/>
                      <a:endParaRPr lang="he-IL" b="1" dirty="0"/>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3292524488"/>
                  </a:ext>
                </a:extLst>
              </a:tr>
              <a:tr h="564499">
                <a:tc vMerge="1">
                  <a:txBody>
                    <a:bodyPr/>
                    <a:lstStyle/>
                    <a:p>
                      <a:pPr rtl="1"/>
                      <a:endParaRPr lang="he-IL" b="1" dirty="0"/>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סיבה חמישית</a:t>
                      </a:r>
                    </a:p>
                    <a:p>
                      <a:pPr rtl="1"/>
                      <a:endParaRPr lang="he-IL" b="1" dirty="0"/>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398504326"/>
                  </a:ext>
                </a:extLst>
              </a:tr>
              <a:tr h="564499">
                <a:tc>
                  <a:txBody>
                    <a:bodyPr/>
                    <a:lstStyle/>
                    <a:p>
                      <a:pPr rtl="1"/>
                      <a:r>
                        <a:rPr lang="he-IL" sz="1800" kern="1200" dirty="0">
                          <a:solidFill>
                            <a:schemeClr val="tx1"/>
                          </a:solidFill>
                          <a:effectLst/>
                          <a:latin typeface="+mn-lt"/>
                          <a:ea typeface="+mn-ea"/>
                          <a:cs typeface="+mn-cs"/>
                        </a:rPr>
                        <a:t>ההזהרות לבעלים של חתולים</a:t>
                      </a:r>
                      <a:endParaRPr lang="he-IL" b="1" dirty="0"/>
                    </a:p>
                  </a:txBody>
                  <a:tcPr/>
                </a:tc>
                <a:tc>
                  <a:txBody>
                    <a:bodyPr/>
                    <a:lstStyle/>
                    <a:p>
                      <a:pPr rtl="1"/>
                      <a:r>
                        <a:rPr lang="he-IL" b="0" dirty="0"/>
                        <a:t>שתי הזהרות</a:t>
                      </a:r>
                    </a:p>
                  </a:txBody>
                  <a:tcPr/>
                </a:tc>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1558019442"/>
                  </a:ext>
                </a:extLst>
              </a:tr>
            </a:tbl>
          </a:graphicData>
        </a:graphic>
      </p:graphicFrame>
    </p:spTree>
    <p:extLst>
      <p:ext uri="{BB962C8B-B14F-4D97-AF65-F5344CB8AC3E}">
        <p14:creationId xmlns:p14="http://schemas.microsoft.com/office/powerpoint/2010/main" val="26401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F706A6-E599-5149-94CB-7AEC9F03C0F2}"/>
              </a:ext>
            </a:extLst>
          </p:cNvPr>
          <p:cNvSpPr>
            <a:spLocks noGrp="1"/>
          </p:cNvSpPr>
          <p:nvPr>
            <p:ph type="title"/>
          </p:nvPr>
        </p:nvSpPr>
        <p:spPr/>
        <p:txBody>
          <a:bodyPr/>
          <a:lstStyle/>
          <a:p>
            <a:r>
              <a:rPr lang="he-IL" dirty="0"/>
              <a:t>נכתוב את הסיכום שלנו</a:t>
            </a:r>
          </a:p>
        </p:txBody>
      </p:sp>
      <p:sp>
        <p:nvSpPr>
          <p:cNvPr id="3" name="מציין מיקום תוכן 2">
            <a:extLst>
              <a:ext uri="{FF2B5EF4-FFF2-40B4-BE49-F238E27FC236}">
                <a16:creationId xmlns:a16="http://schemas.microsoft.com/office/drawing/2014/main" id="{5973C939-581A-A743-9830-EBD32CA6EADC}"/>
              </a:ext>
            </a:extLst>
          </p:cNvPr>
          <p:cNvSpPr>
            <a:spLocks noGrp="1"/>
          </p:cNvSpPr>
          <p:nvPr>
            <p:ph idx="1"/>
          </p:nvPr>
        </p:nvSpPr>
        <p:spPr>
          <a:xfrm>
            <a:off x="0" y="1825625"/>
            <a:ext cx="11353800" cy="4351338"/>
          </a:xfrm>
        </p:spPr>
        <p:txBody>
          <a:bodyPr>
            <a:normAutofit/>
          </a:bodyPr>
          <a:lstStyle/>
          <a:p>
            <a:r>
              <a:rPr lang="he-IL" dirty="0"/>
              <a:t>        </a:t>
            </a:r>
          </a:p>
        </p:txBody>
      </p:sp>
      <p:sp>
        <p:nvSpPr>
          <p:cNvPr id="4" name="TextBox 3">
            <a:extLst>
              <a:ext uri="{FF2B5EF4-FFF2-40B4-BE49-F238E27FC236}">
                <a16:creationId xmlns:a16="http://schemas.microsoft.com/office/drawing/2014/main" id="{1A42D715-73F9-3243-ABC1-0735376D5231}"/>
              </a:ext>
            </a:extLst>
          </p:cNvPr>
          <p:cNvSpPr txBox="1"/>
          <p:nvPr/>
        </p:nvSpPr>
        <p:spPr>
          <a:xfrm>
            <a:off x="10764456" y="1915869"/>
            <a:ext cx="1427544" cy="646331"/>
          </a:xfrm>
          <a:prstGeom prst="rect">
            <a:avLst/>
          </a:prstGeom>
          <a:noFill/>
          <a:ln>
            <a:solidFill>
              <a:schemeClr val="accent6">
                <a:lumMod val="50000"/>
              </a:schemeClr>
            </a:solidFill>
          </a:ln>
        </p:spPr>
        <p:txBody>
          <a:bodyPr wrap="square" rtlCol="1">
            <a:spAutoFit/>
          </a:bodyPr>
          <a:lstStyle/>
          <a:p>
            <a:r>
              <a:rPr lang="he-IL" dirty="0"/>
              <a:t>משפט פתיחה</a:t>
            </a:r>
          </a:p>
          <a:p>
            <a:r>
              <a:rPr lang="he-IL" dirty="0"/>
              <a:t>על הנושא</a:t>
            </a:r>
          </a:p>
        </p:txBody>
      </p:sp>
      <p:sp>
        <p:nvSpPr>
          <p:cNvPr id="5" name="TextBox 4">
            <a:extLst>
              <a:ext uri="{FF2B5EF4-FFF2-40B4-BE49-F238E27FC236}">
                <a16:creationId xmlns:a16="http://schemas.microsoft.com/office/drawing/2014/main" id="{C5CD12C7-AAB1-654E-B038-0669385C3549}"/>
              </a:ext>
            </a:extLst>
          </p:cNvPr>
          <p:cNvSpPr txBox="1"/>
          <p:nvPr/>
        </p:nvSpPr>
        <p:spPr>
          <a:xfrm>
            <a:off x="11007524" y="2988379"/>
            <a:ext cx="950014" cy="1200329"/>
          </a:xfrm>
          <a:prstGeom prst="rect">
            <a:avLst/>
          </a:prstGeom>
          <a:noFill/>
          <a:ln>
            <a:solidFill>
              <a:schemeClr val="accent6">
                <a:lumMod val="50000"/>
              </a:schemeClr>
            </a:solidFill>
          </a:ln>
        </p:spPr>
        <p:txBody>
          <a:bodyPr wrap="square" rtlCol="1">
            <a:spAutoFit/>
          </a:bodyPr>
          <a:lstStyle/>
          <a:p>
            <a:r>
              <a:rPr lang="he-IL" dirty="0"/>
              <a:t>תבחין </a:t>
            </a:r>
          </a:p>
          <a:p>
            <a:r>
              <a:rPr lang="he-IL" dirty="0"/>
              <a:t>ראשון </a:t>
            </a:r>
          </a:p>
          <a:p>
            <a:r>
              <a:rPr lang="he-IL" dirty="0"/>
              <a:t>(לחלק</a:t>
            </a:r>
          </a:p>
          <a:p>
            <a:r>
              <a:rPr lang="he-IL" dirty="0"/>
              <a:t>לסיבות)</a:t>
            </a:r>
          </a:p>
        </p:txBody>
      </p:sp>
      <p:sp>
        <p:nvSpPr>
          <p:cNvPr id="6" name="TextBox 5">
            <a:extLst>
              <a:ext uri="{FF2B5EF4-FFF2-40B4-BE49-F238E27FC236}">
                <a16:creationId xmlns:a16="http://schemas.microsoft.com/office/drawing/2014/main" id="{BA33EA6E-6BA8-F84E-8A74-1D327DD6CEA4}"/>
              </a:ext>
            </a:extLst>
          </p:cNvPr>
          <p:cNvSpPr txBox="1"/>
          <p:nvPr/>
        </p:nvSpPr>
        <p:spPr>
          <a:xfrm>
            <a:off x="11132526" y="5853797"/>
            <a:ext cx="825012" cy="646331"/>
          </a:xfrm>
          <a:prstGeom prst="rect">
            <a:avLst/>
          </a:prstGeom>
          <a:noFill/>
          <a:ln>
            <a:solidFill>
              <a:schemeClr val="accent6">
                <a:lumMod val="50000"/>
              </a:schemeClr>
            </a:solidFill>
          </a:ln>
        </p:spPr>
        <p:txBody>
          <a:bodyPr wrap="square" rtlCol="1">
            <a:spAutoFit/>
          </a:bodyPr>
          <a:lstStyle/>
          <a:p>
            <a:r>
              <a:rPr lang="he-IL" dirty="0"/>
              <a:t>תבחין</a:t>
            </a:r>
          </a:p>
          <a:p>
            <a:r>
              <a:rPr lang="he-IL" dirty="0"/>
              <a:t> שני</a:t>
            </a:r>
          </a:p>
        </p:txBody>
      </p:sp>
    </p:spTree>
    <p:extLst>
      <p:ext uri="{BB962C8B-B14F-4D97-AF65-F5344CB8AC3E}">
        <p14:creationId xmlns:p14="http://schemas.microsoft.com/office/powerpoint/2010/main" val="38149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79A7B3-13E3-7342-BA98-7BE2CE0275AF}"/>
              </a:ext>
            </a:extLst>
          </p:cNvPr>
          <p:cNvSpPr>
            <a:spLocks noGrp="1"/>
          </p:cNvSpPr>
          <p:nvPr>
            <p:ph type="title"/>
          </p:nvPr>
        </p:nvSpPr>
        <p:spPr/>
        <p:txBody>
          <a:bodyPr/>
          <a:lstStyle/>
          <a:p>
            <a:r>
              <a:rPr lang="he-IL" dirty="0"/>
              <a:t>בדקו את הסיכומים שלכם בעזרת מחוון</a:t>
            </a:r>
          </a:p>
        </p:txBody>
      </p:sp>
      <p:sp>
        <p:nvSpPr>
          <p:cNvPr id="3" name="מציין מיקום תוכן 2">
            <a:extLst>
              <a:ext uri="{FF2B5EF4-FFF2-40B4-BE49-F238E27FC236}">
                <a16:creationId xmlns:a16="http://schemas.microsoft.com/office/drawing/2014/main" id="{3C2935F5-43A4-2945-8D01-3C3C65C771E4}"/>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2100435782"/>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7725</TotalTime>
  <Words>2304</Words>
  <Application>Microsoft Macintosh PowerPoint</Application>
  <PresentationFormat>מסך רחב</PresentationFormat>
  <Paragraphs>245</Paragraphs>
  <Slides>22</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22</vt:i4>
      </vt:variant>
    </vt:vector>
  </HeadingPairs>
  <TitlesOfParts>
    <vt:vector size="31" baseType="lpstr">
      <vt:lpstr>Arial</vt:lpstr>
      <vt:lpstr>Calibri</vt:lpstr>
      <vt:lpstr>Calibri Light</vt:lpstr>
      <vt:lpstr>Century Gothic</vt:lpstr>
      <vt:lpstr>Lato Light</vt:lpstr>
      <vt:lpstr>Open Sans</vt:lpstr>
      <vt:lpstr>PT Sans</vt:lpstr>
      <vt:lpstr>Tw Cen MT</vt:lpstr>
      <vt:lpstr>ערכת נושא Office</vt:lpstr>
      <vt:lpstr>מצגת על הסיכום הבורר והממזג</vt:lpstr>
      <vt:lpstr>עליכם לספר לי במשפט או שניים ...</vt:lpstr>
      <vt:lpstr>מה זה סיכום?</vt:lpstr>
      <vt:lpstr>מצגת של PowerPoint‏</vt:lpstr>
      <vt:lpstr>עכשיו נעבור לטקסט</vt:lpstr>
      <vt:lpstr>נכין טבלת הכנה לסיכום</vt:lpstr>
      <vt:lpstr>מצגת של PowerPoint‏</vt:lpstr>
      <vt:lpstr>מצגת של PowerPoint‏</vt:lpstr>
      <vt:lpstr>מצגת של PowerPoint‏</vt:lpstr>
      <vt:lpstr>מצגת של PowerPoint‏</vt:lpstr>
      <vt:lpstr>נמלא את טבלת ההכנה לסיכום</vt:lpstr>
      <vt:lpstr>נכתוב את הסיכום שלנו</vt:lpstr>
      <vt:lpstr>מצגת של PowerPoint‏</vt:lpstr>
      <vt:lpstr>סיכום ממזג</vt:lpstr>
      <vt:lpstr>מצגת של PowerPoint‏</vt:lpstr>
      <vt:lpstr>אז מה חשוב לדעת כדי למזג שני טקסטים?</vt:lpstr>
      <vt:lpstr>קודם כל - המשימה</vt:lpstr>
      <vt:lpstr>שנית - טבלת הכנה לסיכום</vt:lpstr>
      <vt:lpstr>מצגת של PowerPoint‏</vt:lpstr>
      <vt:lpstr>שנית - טבלת הכנה לסיכום, מלאה</vt:lpstr>
      <vt:lpstr>נכתוב את הסיכום שלנו</vt:lpstr>
      <vt:lpstr>בדקו את הסיכומים שלכם בעזרת מחוון</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סיכום</dc:title>
  <dc:creator>Microsoft Office User</dc:creator>
  <cp:lastModifiedBy>Microsoft Office User</cp:lastModifiedBy>
  <cp:revision>33</cp:revision>
  <dcterms:created xsi:type="dcterms:W3CDTF">2022-04-03T05:43:31Z</dcterms:created>
  <dcterms:modified xsi:type="dcterms:W3CDTF">2023-06-11T04:20:14Z</dcterms:modified>
</cp:coreProperties>
</file>