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60" r:id="rId5"/>
    <p:sldId id="263" r:id="rId6"/>
    <p:sldId id="277" r:id="rId7"/>
    <p:sldId id="264" r:id="rId8"/>
    <p:sldId id="265" r:id="rId9"/>
    <p:sldId id="266" r:id="rId10"/>
    <p:sldId id="271" r:id="rId11"/>
    <p:sldId id="267" r:id="rId12"/>
    <p:sldId id="272" r:id="rId13"/>
    <p:sldId id="269" r:id="rId14"/>
    <p:sldId id="275" r:id="rId15"/>
    <p:sldId id="270" r:id="rId16"/>
    <p:sldId id="274" r:id="rId17"/>
    <p:sldId id="259" r:id="rId18"/>
    <p:sldId id="261" r:id="rId19"/>
    <p:sldId id="262" r:id="rId20"/>
    <p:sldId id="276" r:id="rId21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2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D8A2648-9A0E-4386-B328-3D21853BBF74}" type="datetimeFigureOut">
              <a:rPr lang="he-IL" smtClean="0"/>
              <a:t>ב'/חשון/תשפ"ד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FB49D56-57D3-4C24-963C-35CC9997C68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52007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F0A54BD-C17E-4A65-BA8B-5E60216D20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772A4E1-51D5-4CAD-AB2E-F8FA9FCF33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9065EAA-944E-4F2A-8AA8-0E0808EBD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2F98B-CF21-47F6-B1B2-59249A7BBAEF}" type="datetime8">
              <a:rPr lang="he-IL" smtClean="0"/>
              <a:t>17 אוקטובר 23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E5AD392-91FB-4BF0-8A5C-F6976BBEA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פרידלנד לבנה תשפ"ד מבצע "חרבות ברזל" יחד ננצח - כוחנו באחדותנו</a:t>
            </a: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E1D78E3-FB1E-4274-A276-28A3FCEA9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FF21-3069-40B0-9EAD-6DCE1B57645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63110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A7BB124-FF5C-462B-A12A-BFFA1A09A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D9ECFC4-E0E0-4FF3-ABD5-4A432E5675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58BD8A9-E282-4592-ABD3-AE0603AEF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34B7A-96D7-4CDD-B00D-A764995300CD}" type="datetime8">
              <a:rPr lang="he-IL" smtClean="0"/>
              <a:t>17 אוקטובר 23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6A35483-8C3B-457E-8BE8-1AF072303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פרידלנד לבנה תשפ"ד מבצע "חרבות ברזל" יחד ננצח - כוחנו באחדותנו</a:t>
            </a: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3DD7A09-DD9B-4D49-9009-6EB44F81A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FF21-3069-40B0-9EAD-6DCE1B57645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78493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39FFD0C-0609-406F-9E4F-EA872614D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9841FF5-AFC6-4A6E-A42C-C2E4773278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EF53352-D51F-457D-A755-E74770421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84950-E4BC-4931-B669-C07B7E7BC934}" type="datetime8">
              <a:rPr lang="he-IL" smtClean="0"/>
              <a:t>17 אוקטובר 23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FAA89CE-EF8C-4165-A91A-FB1C089F4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פרידלנד לבנה תשפ"ד מבצע "חרבות ברזל" יחד ננצח - כוחנו באחדותנו</a:t>
            </a: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3B282AE-FB68-4ACC-ABFD-E25627BD2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FF21-3069-40B0-9EAD-6DCE1B57645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19148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736FAA3-2B37-44FF-9EE2-ED53F32E9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045BDBD-9D99-4F06-B34F-9441CDD7BD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25E96DF1-358B-4323-AFC1-DF18303C6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2FAA4606-2AD1-433C-966F-3B44997A2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98BAF-05A5-4A04-AA23-9192F0A87A79}" type="datetime8">
              <a:rPr lang="he-IL" smtClean="0"/>
              <a:t>17 אוקטובר 23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AB8222D-6F13-459C-9010-11626234B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פרידלנד לבנה תשפ"ד מבצע "חרבות ברזל" יחד ננצח - כוחנו באחדותנו</a:t>
            </a:r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8B2841D4-58FC-4A06-A5D4-AD3F7D329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FF21-3069-40B0-9EAD-6DCE1B57645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29968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B94A7CF-120D-4260-9B9D-5BA2C72D9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8C42C0C-CBB6-4847-BD86-651AD4A285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22E6FFC3-AEA0-4BE7-BFA1-B24801EE02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B14D4496-4881-4789-8741-A3C60D002F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99C63512-99A8-4E2C-A2A8-7918A49033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025CEC31-5277-41D5-AE28-73F3C7F55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2A25F-FA2C-4A02-9250-ED4346866299}" type="datetime8">
              <a:rPr lang="he-IL" smtClean="0"/>
              <a:t>17 אוקטובר 23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7D4BFF05-00ED-4EAE-883B-EC020DDBC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פרידלנד לבנה תשפ"ד מבצע "חרבות ברזל" יחד ננצח - כוחנו באחדותנו</a:t>
            </a:r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6EC214BD-4A61-49EF-B2A2-08B06E561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FF21-3069-40B0-9EAD-6DCE1B57645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60410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6FD5785-DCB1-45A1-9159-A2E935965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04E2AA55-46DA-4A74-8314-E665252B8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28E27-BC99-423C-A49C-7495AD2A27FC}" type="datetime8">
              <a:rPr lang="he-IL" smtClean="0"/>
              <a:t>17 אוקטובר 23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587FB0AF-ABDA-4248-8408-5E6F210BB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פרידלנד לבנה תשפ"ד מבצע "חרבות ברזל" יחד ננצח - כוחנו באחדותנו</a:t>
            </a:r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86E576E4-EE8A-45DC-A818-55F1FEFA8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FF21-3069-40B0-9EAD-6DCE1B57645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54493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8122F60E-B84C-4174-BD10-1773DA7A9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0F69-5BBC-45E3-9906-4C31A7104D91}" type="datetime8">
              <a:rPr lang="he-IL" smtClean="0"/>
              <a:t>17 אוקטובר 23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1B7786A9-2497-4846-B5F5-CC67FF448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פרידלנד לבנה תשפ"ד מבצע "חרבות ברזל" יחד ננצח - כוחנו באחדותנו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D83C9900-2F4C-46EB-AA0F-8790007BB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FF21-3069-40B0-9EAD-6DCE1B57645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5776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D8D0799-2913-4248-AB27-79C656C7B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3888545-09B3-4D7B-B062-1286C9F6D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9EB8ECB9-7A86-41A8-81BE-89490B71DE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1C1F604-1A10-46ED-B26A-204467D80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B87E0-537E-4F4C-B03B-A4A03B59CCE4}" type="datetime8">
              <a:rPr lang="he-IL" smtClean="0"/>
              <a:t>17 אוקטובר 23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FF82C5F7-A61D-475F-8BBD-4B13D6A11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פרידלנד לבנה תשפ"ד מבצע "חרבות ברזל" יחד ננצח - כוחנו באחדותנו</a:t>
            </a:r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0D3D2D0-D70C-46B4-AFF5-46734643B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FF21-3069-40B0-9EAD-6DCE1B57645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9735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D88E813-B791-4381-BF00-6B0A2FD3C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C226A6A2-7F3E-47F8-919A-53AA1BE33E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38377672-8E91-450C-8B49-22DA0BD141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7315E1D1-474D-4B9C-B4D2-25B7ACCA9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94011-FE83-4239-8783-BD0E0B78F476}" type="datetime8">
              <a:rPr lang="he-IL" smtClean="0"/>
              <a:t>17 אוקטובר 23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98B89475-DAC3-4C98-9D86-856444CCF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פרידלנד לבנה תשפ"ד מבצע "חרבות ברזל" יחד ננצח - כוחנו באחדותנו</a:t>
            </a:r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CA80E8A9-C26D-49AB-8E5B-EA9297EFB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FF21-3069-40B0-9EAD-6DCE1B57645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11817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6A9CE8D-66F0-4E45-BF90-807FCA7DA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07D27D82-ACE2-4C48-B597-8D86B0F273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CB07632-6D91-4178-933F-60117ED29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03D3E-6D2C-441A-BE10-4E7E4057845B}" type="datetime8">
              <a:rPr lang="he-IL" smtClean="0"/>
              <a:t>17 אוקטובר 23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9A125C5-C9D6-4B59-9DF2-07C5BACAB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פרידלנד לבנה תשפ"ד מבצע "חרבות ברזל" יחד ננצח - כוחנו באחדותנו</a:t>
            </a: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BFF7D7C-0B7A-474F-83BC-3F7DEA161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FF21-3069-40B0-9EAD-6DCE1B57645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01892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22F61BB2-34CE-430C-BC44-AF29A2EF43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B6F9B242-0C23-414D-A06E-BAD7B1DB31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FBFF2C1-8EBA-4F0B-8708-4BCBA6D2F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939C9-209A-4C1F-88E7-48609539F653}" type="datetime8">
              <a:rPr lang="he-IL" smtClean="0"/>
              <a:t>17 אוקטובר 23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7DB83A7-E583-4E06-8DC7-C2A9FE0CA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פרידלנד לבנה תשפ"ד מבצע "חרבות ברזל" יחד ננצח - כוחנו באחדותנו</a:t>
            </a: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094258D-5D76-4C80-9292-0AEB8D6D5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FF21-3069-40B0-9EAD-6DCE1B57645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76114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C86AB5E5-1D76-4E75-BD7D-93002604B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F149006-C305-4BF5-A86E-B70942FD6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4921DEF-F450-47EB-8FB5-ADDD8B998C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CF1B4-FA51-4747-AD02-A5B1FC7DEB04}" type="datetime8">
              <a:rPr lang="he-IL" smtClean="0"/>
              <a:t>17 אוקטובר 23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EFEF8AB-00EC-45E7-9BC9-4284A6554A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e-IL"/>
              <a:t>פרידלנד לבנה תשפ"ד מבצע "חרבות ברזל" יחד ננצח - כוחנו באחדותנו</a:t>
            </a: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8C0AC62-E625-49A1-8004-3683FA185D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EFF21-3069-40B0-9EAD-6DCE1B57645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7044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jE-BBZ130A" TargetMode="External"/><Relationship Id="rId2" Type="http://schemas.openxmlformats.org/officeDocument/2006/relationships/hyperlink" Target="https://www.google.co.il/search?q=%D7%94%D7%A9%D7%99%D7%A8+%D7%91%D7%A8%D7%95%D7%A9&amp;sca_esv=573581442&amp;sxsrf=AM9HkKm_jFo8hFGqr2-bmA_GgRPiH9v6qg%3A1697364850370&amp;source=hp&amp;ei=crsrZYvdEsOK9u8PnOCaqAs&amp;iflsig=AO6bgOgAAAAAZSvJgo_VROwhTn5xxSSg11fE9PzZQQyH&amp;ved=0ahUKEwiL3tPn6PeBAxVDhf0HHRywBrUQ4dUDCAo&amp;uact=5&amp;oq=%D7%94%D7%A9%D7%99%D7%A8+%D7%91%D7%A8%D7%95%D7%A9&amp;gs_lp=Egdnd3Mtd2l6IhHXlNep15nXqCDXkdeo15XXqTIIEC4YywEYgAQyBhAAGBYYHjIGEAAYFhgeMgYQABgWGB4yBhAAGBYYHjIGEAAYFhgeMgYQABgWGB4yChAAGBYYHhgPGAoyBhAAGBYYHjIGEAAYFhgeSMkuUOoQWJopcAF4AJABAJgBrgGgAdcJqgEDMC45uAEDyAEA-AEBqAIKwgIHECMY6gIYJ8ICBxAuGOoCGCfCAgcQIxiKBRgnwgIMECMYigUYExiABBgnwgILEAAYgAQYsQMYgwHCAgQQABgDwgILEC4YgAQYxwEY0QPCAgsQABiKBRixAxiDAcICBRAAGIAEwgIEECMYJ8ICBRAuGIAEwgILEC4YgAQYxwEYrwHCAggQABjLARiABA&amp;sclient=gws-wiz#fpstate=ive&amp;vld=cid:92ac6893,vid:FKkT2vQ37CY,st: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kWOJQERDS98" TargetMode="External"/><Relationship Id="rId5" Type="http://schemas.openxmlformats.org/officeDocument/2006/relationships/hyperlink" Target="https://www.facebook.com/NationalLibraryIsrael/posts/1482214941824872/" TargetMode="External"/><Relationship Id="rId4" Type="http://schemas.openxmlformats.org/officeDocument/2006/relationships/hyperlink" Target="https://www.youtube.com/watch?v=wccsj712fgs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5C38A66-D2FE-4578-9123-1E9B054EC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3934" y="-261535"/>
            <a:ext cx="9144000" cy="2387600"/>
          </a:xfrm>
        </p:spPr>
        <p:txBody>
          <a:bodyPr>
            <a:normAutofit/>
          </a:bodyPr>
          <a:lstStyle/>
          <a:p>
            <a:r>
              <a:rPr lang="he-IL" sz="6600" b="1" dirty="0">
                <a:solidFill>
                  <a:srgbClr val="7030A0"/>
                </a:solidFill>
              </a:rPr>
              <a:t>העשרה שפתית</a:t>
            </a:r>
            <a:br>
              <a:rPr lang="he-IL" sz="6600" b="1" dirty="0">
                <a:solidFill>
                  <a:srgbClr val="7030A0"/>
                </a:solidFill>
              </a:rPr>
            </a:br>
            <a:r>
              <a:rPr lang="he-IL" sz="6600" b="1" dirty="0">
                <a:solidFill>
                  <a:srgbClr val="7030A0"/>
                </a:solidFill>
              </a:rPr>
              <a:t>שכבה ד'-ה'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21B43D1-F327-4F57-B508-66EE19C91B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1736" y="2235200"/>
            <a:ext cx="9144000" cy="2387600"/>
          </a:xfrm>
        </p:spPr>
        <p:txBody>
          <a:bodyPr>
            <a:normAutofit fontScale="25000" lnSpcReduction="20000"/>
          </a:bodyPr>
          <a:lstStyle/>
          <a:p>
            <a:pPr algn="r"/>
            <a:r>
              <a:rPr lang="he-IL" sz="14400" b="1" dirty="0"/>
              <a:t>קריאה</a:t>
            </a:r>
            <a:r>
              <a:rPr lang="he-IL" sz="14400" dirty="0"/>
              <a:t> – שירים, סיפורים</a:t>
            </a:r>
          </a:p>
          <a:p>
            <a:pPr algn="r"/>
            <a:r>
              <a:rPr lang="he-IL" sz="14400" b="1" dirty="0"/>
              <a:t>האזנה</a:t>
            </a:r>
            <a:r>
              <a:rPr lang="he-IL" sz="14400" dirty="0"/>
              <a:t>- שירים, סיפורים, חדשות, ועוד...</a:t>
            </a:r>
          </a:p>
          <a:p>
            <a:pPr algn="r"/>
            <a:r>
              <a:rPr lang="he-IL" sz="14400" b="1" dirty="0"/>
              <a:t>הבנת הנקרא </a:t>
            </a:r>
            <a:r>
              <a:rPr lang="he-IL" sz="14400" dirty="0"/>
              <a:t>– כתבות, שירים, דוחות, סיפורים ועוד...</a:t>
            </a:r>
          </a:p>
          <a:p>
            <a:pPr algn="r"/>
            <a:r>
              <a:rPr lang="he-IL" sz="14400" b="1" dirty="0"/>
              <a:t>כתיבה</a:t>
            </a:r>
            <a:r>
              <a:rPr lang="he-IL" sz="14400" dirty="0"/>
              <a:t>- שירים, סיפורים, דיווח, כתבה, </a:t>
            </a:r>
          </a:p>
          <a:p>
            <a:pPr algn="r"/>
            <a:r>
              <a:rPr lang="he-IL" sz="14400" dirty="0"/>
              <a:t>קטע מידע, חוויה ועוד...</a:t>
            </a:r>
          </a:p>
          <a:p>
            <a:pPr algn="r"/>
            <a:r>
              <a:rPr lang="he-IL" sz="14400" b="1" dirty="0"/>
              <a:t>יצירה</a:t>
            </a:r>
            <a:r>
              <a:rPr lang="he-IL" sz="14400" dirty="0"/>
              <a:t>- בעקבות</a:t>
            </a:r>
          </a:p>
          <a:p>
            <a:endParaRPr lang="he-IL" dirty="0"/>
          </a:p>
          <a:p>
            <a:r>
              <a:rPr lang="he-IL" sz="11200" b="1" dirty="0"/>
              <a:t>פרידלנד לבנה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1E290514-5C7E-4319-AB32-B1AA8A7D5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691434">
            <a:off x="10791946" y="2316228"/>
            <a:ext cx="1276108" cy="90670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E66E0FD6-2AB0-470D-83F5-0953C0E570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712" t="5594" r="39558" b="13414"/>
          <a:stretch/>
        </p:blipFill>
        <p:spPr>
          <a:xfrm rot="20173603">
            <a:off x="10908947" y="3719710"/>
            <a:ext cx="975871" cy="1400825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B5D266AF-6472-497D-8B47-4559CF4EA6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79234">
            <a:off x="136853" y="3755173"/>
            <a:ext cx="1859502" cy="1237415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7CED8D4D-8B87-4084-8B57-F15AE4325D8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457" r="15851" b="8637"/>
          <a:stretch/>
        </p:blipFill>
        <p:spPr>
          <a:xfrm rot="20707141">
            <a:off x="10624604" y="364387"/>
            <a:ext cx="1118848" cy="1679506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663A2C95-B5CE-4C5A-8F50-5F1C932D83E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6942" t="50045" r="27359" b="12379"/>
          <a:stretch/>
        </p:blipFill>
        <p:spPr>
          <a:xfrm rot="632128">
            <a:off x="366882" y="148395"/>
            <a:ext cx="1399442" cy="1636948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05BCCFC1-4549-40DD-9FF8-57970EB90C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473442">
            <a:off x="265674" y="1817341"/>
            <a:ext cx="1479924" cy="19580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D25847F-0B50-4F04-BD49-8CA218F9AC76}"/>
              </a:ext>
            </a:extLst>
          </p:cNvPr>
          <p:cNvSpPr txBox="1"/>
          <p:nvPr/>
        </p:nvSpPr>
        <p:spPr>
          <a:xfrm>
            <a:off x="1598832" y="5069440"/>
            <a:ext cx="248557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b="1" dirty="0">
                <a:solidFill>
                  <a:srgbClr val="7030A0"/>
                </a:solidFill>
              </a:rPr>
              <a:t>כדאי לבצע את המשימות בדפדפת שורות או מחברת שפה.</a:t>
            </a:r>
          </a:p>
        </p:txBody>
      </p:sp>
    </p:spTree>
    <p:extLst>
      <p:ext uri="{BB962C8B-B14F-4D97-AF65-F5344CB8AC3E}">
        <p14:creationId xmlns:p14="http://schemas.microsoft.com/office/powerpoint/2010/main" val="1167466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3B52AED-F92C-450D-8F42-3D0E51127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האזנה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5CD817F-6501-4EEA-B1BA-98839AE5A7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dirty="0"/>
              <a:t> 1. </a:t>
            </a:r>
            <a:r>
              <a:rPr lang="he-IL" b="1" u="sng" dirty="0"/>
              <a:t>האזנה</a:t>
            </a:r>
            <a:r>
              <a:rPr lang="he-IL" dirty="0"/>
              <a:t>:  ברוש / אהוד מנור</a:t>
            </a:r>
          </a:p>
          <a:p>
            <a:pPr marL="0" indent="0">
              <a:buNone/>
            </a:pPr>
            <a:r>
              <a:rPr lang="he-IL" dirty="0"/>
              <a:t>     לפניכם שלושה ביצועים. בחרו אחד מהם או האזינו לשלושתם. </a:t>
            </a:r>
          </a:p>
          <a:p>
            <a:pPr marL="0" indent="0">
              <a:buNone/>
            </a:pPr>
            <a:r>
              <a:rPr lang="he-IL" dirty="0">
                <a:hlinkClick r:id="rId2"/>
              </a:rPr>
              <a:t>הופ</a:t>
            </a:r>
            <a:r>
              <a:rPr lang="he-IL" dirty="0"/>
              <a:t>  , </a:t>
            </a:r>
            <a:r>
              <a:rPr lang="he-IL" dirty="0">
                <a:hlinkClick r:id="rId3"/>
              </a:rPr>
              <a:t>זהו זה</a:t>
            </a:r>
            <a:r>
              <a:rPr lang="he-IL" dirty="0"/>
              <a:t>, </a:t>
            </a:r>
            <a:r>
              <a:rPr lang="he-IL" dirty="0">
                <a:hlinkClick r:id="rId4"/>
              </a:rPr>
              <a:t>אריאל זילבר</a:t>
            </a:r>
            <a:endParaRPr lang="he-IL" dirty="0"/>
          </a:p>
          <a:p>
            <a:pPr marL="0" indent="0">
              <a:buNone/>
            </a:pPr>
            <a:r>
              <a:rPr lang="he-IL" dirty="0"/>
              <a:t> 2. </a:t>
            </a:r>
            <a:r>
              <a:rPr lang="he-IL" b="1" u="sng" dirty="0"/>
              <a:t>קריאה</a:t>
            </a:r>
            <a:r>
              <a:rPr lang="he-IL" dirty="0"/>
              <a:t>: </a:t>
            </a:r>
            <a:r>
              <a:rPr lang="he-IL" dirty="0">
                <a:hlinkClick r:id="rId5"/>
              </a:rPr>
              <a:t>קראו את המילים </a:t>
            </a:r>
            <a:r>
              <a:rPr lang="he-IL" dirty="0"/>
              <a:t> תוכלו לראותם בשקף הבא.</a:t>
            </a:r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r>
              <a:rPr lang="he-IL" dirty="0"/>
              <a:t>למנגנים בינכם</a:t>
            </a:r>
          </a:p>
          <a:p>
            <a:pPr marL="0" indent="0">
              <a:buNone/>
            </a:pPr>
            <a:r>
              <a:rPr lang="he-IL" dirty="0">
                <a:hlinkClick r:id="rId6"/>
              </a:rPr>
              <a:t>תוכלו לנגן </a:t>
            </a:r>
            <a:r>
              <a:rPr lang="he-IL" dirty="0"/>
              <a:t>(לחצו על הקישור).</a:t>
            </a:r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endParaRPr lang="he-IL" dirty="0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DA585EA-1635-4AE5-8338-0FD43231A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2A0D-5EF5-4157-8491-A057F85EE7F1}" type="datetime8">
              <a:rPr lang="he-IL" smtClean="0"/>
              <a:t>17 אוקטובר 23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7D3B0A2-7456-4EFF-AEA4-3C0D563E5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פרידלנד לבנה תשפ"ד מבצע "חרבות ברזל" יחד ננצח - כוחנו באחדותנו</a:t>
            </a: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0F2A8A-8A1F-4673-B0C9-3516ED00D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FF21-3069-40B0-9EAD-6DCE1B57645F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76119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FFD0D85-CFC4-457D-BD88-C5FDAF8C4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3161"/>
            <a:ext cx="10515600" cy="4603802"/>
          </a:xfrm>
        </p:spPr>
        <p:txBody>
          <a:bodyPr>
            <a:normAutofit fontScale="92500" lnSpcReduction="20000"/>
          </a:bodyPr>
          <a:lstStyle/>
          <a:p>
            <a:r>
              <a:rPr lang="he-IL" dirty="0"/>
              <a:t>וַאֲנִי רָאִיתִי בְּרוֹש                                               הִנֵּה בְּרוֹשׁ </a:t>
            </a:r>
            <a:r>
              <a:rPr lang="he-IL" dirty="0">
                <a:solidFill>
                  <a:srgbClr val="C00000"/>
                </a:solidFill>
              </a:rPr>
              <a:t>לְבַדּוֹ</a:t>
            </a:r>
            <a:r>
              <a:rPr lang="he-IL" dirty="0"/>
              <a:t>, </a:t>
            </a:r>
          </a:p>
          <a:p>
            <a:r>
              <a:rPr lang="he-IL" dirty="0"/>
              <a:t>שֶׁנִּצַּב בְּתוֹךְ שָׂדֶה מוּל פְּנֵי הַשֶּׁמֶשׁ,                        מוּל אֵשׁ וּמַיִם, </a:t>
            </a:r>
          </a:p>
          <a:p>
            <a:r>
              <a:rPr lang="he-IL" dirty="0"/>
              <a:t>בַּחַמְסִין, בַּקָּרָה,                                                הִנֵּה בְּרוֹשׁ לְבַדּוֹ </a:t>
            </a:r>
          </a:p>
          <a:p>
            <a:r>
              <a:rPr lang="he-IL" dirty="0"/>
              <a:t>אֶל מוּל פְּנֵי הַסְּעָרָה.                                          </a:t>
            </a:r>
            <a:r>
              <a:rPr lang="he-IL" dirty="0">
                <a:solidFill>
                  <a:srgbClr val="C00000"/>
                </a:solidFill>
              </a:rPr>
              <a:t>עַד הַשָּׁמַיִּם</a:t>
            </a:r>
            <a:r>
              <a:rPr lang="he-IL" dirty="0"/>
              <a:t>.</a:t>
            </a:r>
          </a:p>
          <a:p>
            <a:r>
              <a:rPr lang="he-IL" dirty="0"/>
              <a:t>עַל צִדּוֹ נָטָה הַבְּרוֹשׁ,                                          בְּרוֹשׁ לְבַדּוֹ, </a:t>
            </a:r>
            <a:r>
              <a:rPr lang="he-IL" dirty="0">
                <a:solidFill>
                  <a:srgbClr val="C00000"/>
                </a:solidFill>
              </a:rPr>
              <a:t>א</a:t>
            </a:r>
            <a:r>
              <a:rPr lang="he-IL" b="1" dirty="0">
                <a:solidFill>
                  <a:srgbClr val="C00000"/>
                </a:solidFill>
              </a:rPr>
              <a:t>ֵי</a:t>
            </a:r>
            <a:r>
              <a:rPr lang="he-IL" dirty="0">
                <a:solidFill>
                  <a:srgbClr val="C00000"/>
                </a:solidFill>
              </a:rPr>
              <a:t>תָן</a:t>
            </a:r>
            <a:r>
              <a:rPr lang="he-IL" dirty="0"/>
              <a:t>, </a:t>
            </a:r>
          </a:p>
          <a:p>
            <a:r>
              <a:rPr lang="he-IL" dirty="0">
                <a:solidFill>
                  <a:srgbClr val="C00000"/>
                </a:solidFill>
              </a:rPr>
              <a:t>לֹא נִשְׁבַּר</a:t>
            </a:r>
            <a:r>
              <a:rPr lang="he-IL" dirty="0"/>
              <a:t>, אֶת צַמַּרְתּוֹ הִרְכִּין עַד עֵשֶׂב                    לוֹ רַק נִתַּן </a:t>
            </a:r>
          </a:p>
          <a:p>
            <a:pPr marL="0" indent="0">
              <a:buNone/>
            </a:pPr>
            <a:r>
              <a:rPr lang="he-IL" dirty="0"/>
              <a:t>  וְהִנֵּה, מוּל הַיָּם,                                                 </a:t>
            </a:r>
            <a:r>
              <a:rPr lang="he-IL" dirty="0">
                <a:solidFill>
                  <a:srgbClr val="C00000"/>
                </a:solidFill>
              </a:rPr>
              <a:t>וְאֶלְמַד</a:t>
            </a:r>
          </a:p>
          <a:p>
            <a:pPr marL="0" indent="0">
              <a:buNone/>
            </a:pPr>
            <a:r>
              <a:rPr lang="he-IL" dirty="0"/>
              <a:t>  </a:t>
            </a:r>
            <a:r>
              <a:rPr lang="he-IL" dirty="0">
                <a:solidFill>
                  <a:srgbClr val="C00000"/>
                </a:solidFill>
              </a:rPr>
              <a:t>קָם </a:t>
            </a:r>
            <a:r>
              <a:rPr lang="he-IL" dirty="0"/>
              <a:t>הַבְּרוֹש </a:t>
            </a:r>
            <a:r>
              <a:rPr lang="he-IL" dirty="0">
                <a:solidFill>
                  <a:srgbClr val="C00000"/>
                </a:solidFill>
              </a:rPr>
              <a:t>יָרֹק וָרָם</a:t>
            </a:r>
            <a:r>
              <a:rPr lang="he-IL" dirty="0"/>
              <a:t>.                                           אֶת דַרְכּוֹ שֶׁל עֵץ אֶחָד.                  </a:t>
            </a:r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r>
              <a:rPr lang="he-IL" dirty="0"/>
              <a:t>                                                                   </a:t>
            </a:r>
          </a:p>
          <a:p>
            <a:pPr marL="0" indent="0">
              <a:buNone/>
            </a:pPr>
            <a:r>
              <a:rPr lang="he-IL" dirty="0"/>
              <a:t>                                                                                                                                          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5AA4278-F2B7-48E6-A114-BAA35122C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D11ED-4D58-4FD7-91C0-5FBBB4AEB9A7}" type="datetime8">
              <a:rPr lang="he-IL" smtClean="0"/>
              <a:t>17 אוקטובר 23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EF47AD6-8271-4E34-8EA7-624EB26F6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פרידלנד לבנה תשפ"ד מבצע "חרבות ברזל" יחד ננצח - כוחנו באחדותנו</a:t>
            </a: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0624170-33B9-4F59-8D4B-45FFBD723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FF21-3069-40B0-9EAD-6DCE1B57645F}" type="slidenum">
              <a:rPr lang="he-IL" smtClean="0"/>
              <a:t>3</a:t>
            </a:fld>
            <a:endParaRPr lang="he-I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51713F-2ED7-47BC-B863-77F9A4880050}"/>
              </a:ext>
            </a:extLst>
          </p:cNvPr>
          <p:cNvSpPr txBox="1"/>
          <p:nvPr/>
        </p:nvSpPr>
        <p:spPr>
          <a:xfrm>
            <a:off x="3876367" y="373662"/>
            <a:ext cx="4277033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b="1" dirty="0"/>
              <a:t>בְּרוֹשׁ/ אהוד מנור</a:t>
            </a:r>
          </a:p>
        </p:txBody>
      </p:sp>
    </p:spTree>
    <p:extLst>
      <p:ext uri="{BB962C8B-B14F-4D97-AF65-F5344CB8AC3E}">
        <p14:creationId xmlns:p14="http://schemas.microsoft.com/office/powerpoint/2010/main" val="1451420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94E883C-D126-464B-9E11-3CA792B6B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53440"/>
            <a:ext cx="10515600" cy="532352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e-IL" dirty="0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he-IL" b="1" dirty="0">
                <a:solidFill>
                  <a:schemeClr val="accent6"/>
                </a:solidFill>
              </a:rPr>
              <a:t>וַאֲנִי כְּמוֹ תִּינוֹק</a:t>
            </a:r>
            <a:r>
              <a:rPr lang="he-IL" dirty="0"/>
              <a:t>, </a:t>
            </a:r>
          </a:p>
          <a:p>
            <a:pPr marL="0" indent="0">
              <a:buNone/>
            </a:pPr>
            <a:r>
              <a:rPr lang="he-IL" dirty="0"/>
              <a:t>  </a:t>
            </a:r>
            <a:r>
              <a:rPr lang="he-IL" dirty="0">
                <a:solidFill>
                  <a:schemeClr val="accent6"/>
                </a:solidFill>
              </a:rPr>
              <a:t>שֶׁנִּשְׁבַּר</a:t>
            </a:r>
            <a:r>
              <a:rPr lang="he-IL" dirty="0"/>
              <a:t> וְלֹא יָכוֹל מוּל פְּנֵי הַשֶּׁמֶשׁ, </a:t>
            </a:r>
          </a:p>
          <a:p>
            <a:pPr marL="0" indent="0">
              <a:buNone/>
            </a:pPr>
            <a:r>
              <a:rPr lang="he-IL" dirty="0"/>
              <a:t>  בַּחַמְסִין, בַּקָּרָה, </a:t>
            </a:r>
          </a:p>
          <a:p>
            <a:pPr marL="0" indent="0">
              <a:buNone/>
            </a:pPr>
            <a:r>
              <a:rPr lang="he-IL" dirty="0"/>
              <a:t>  אֶל מוּל פְּנֵי הַסְּעָרָה.</a:t>
            </a:r>
          </a:p>
          <a:p>
            <a:pPr marL="0" indent="0">
              <a:buNone/>
            </a:pPr>
            <a:r>
              <a:rPr lang="he-IL" dirty="0"/>
              <a:t>                                                      הִנֵּה בְּרוֹשׁ לְבַדּו</a:t>
            </a:r>
          </a:p>
          <a:p>
            <a:pPr marL="0" indent="0">
              <a:buNone/>
            </a:pPr>
            <a:r>
              <a:rPr lang="he-IL" dirty="0"/>
              <a:t>                                                      מוּל אֵשׁ וּמַיִם, </a:t>
            </a:r>
          </a:p>
          <a:p>
            <a:pPr marL="0" indent="0">
              <a:buNone/>
            </a:pPr>
            <a:r>
              <a:rPr lang="he-IL" dirty="0"/>
              <a:t>                                                      הִנֵּה בְּרוֹשׁ לְבַדּוֹ </a:t>
            </a:r>
          </a:p>
          <a:p>
            <a:pPr marL="0" indent="0">
              <a:buNone/>
            </a:pPr>
            <a:r>
              <a:rPr lang="he-IL" dirty="0"/>
              <a:t>                                                      עַד הַשָּׁמַיִּם.</a:t>
            </a:r>
          </a:p>
          <a:p>
            <a:pPr marL="0" indent="0">
              <a:buNone/>
            </a:pPr>
            <a:r>
              <a:rPr lang="he-IL" dirty="0"/>
              <a:t>                                                      בְּרוֹשׁ לְבַדּוֹ, אֵיתָן,</a:t>
            </a:r>
          </a:p>
          <a:p>
            <a:pPr marL="0" indent="0">
              <a:buNone/>
            </a:pPr>
            <a:r>
              <a:rPr lang="he-IL" dirty="0"/>
              <a:t>                                                      לוֹ רַק נִתַּן </a:t>
            </a:r>
          </a:p>
          <a:p>
            <a:pPr marL="0" indent="0">
              <a:buNone/>
            </a:pPr>
            <a:r>
              <a:rPr lang="he-IL" dirty="0"/>
              <a:t>                                                      וְאֶלְמַד </a:t>
            </a:r>
          </a:p>
          <a:p>
            <a:pPr marL="0" indent="0">
              <a:buNone/>
            </a:pPr>
            <a:r>
              <a:rPr lang="he-IL" dirty="0"/>
              <a:t>                                                      אֶת דַרְכּוֹ שֶׁל עֵץ אֶחָד. </a:t>
            </a:r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endParaRPr lang="he-IL" dirty="0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CFCBE68-0950-4CFC-A1A0-3CA9FCAEE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34B7A-96D7-4CDD-B00D-A764995300CD}" type="datetime8">
              <a:rPr lang="he-IL" smtClean="0"/>
              <a:t>17 אוקטובר 23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6F51D43-FD2F-46E7-B503-4CF3648F4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פרידלנד לבנה תשפ"ד מבצע "חרבות ברזל" יחד ננצח - כוחנו באחדותנו</a:t>
            </a: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307772B-0492-4EB9-8DD3-C7A272BB0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FF21-3069-40B0-9EAD-6DCE1B57645F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372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BC63954-F2CC-4C74-B429-18C6E5B10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שאלות לשיח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5114D2D-256E-4823-A77D-4EB7D681F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he-IL" dirty="0"/>
          </a:p>
          <a:p>
            <a:pPr marL="514350" indent="-514350">
              <a:buAutoNum type="arabicPeriod"/>
            </a:pPr>
            <a:r>
              <a:rPr lang="he-IL" dirty="0">
                <a:solidFill>
                  <a:srgbClr val="C00000"/>
                </a:solidFill>
              </a:rPr>
              <a:t>איזה</a:t>
            </a:r>
            <a:r>
              <a:rPr lang="he-IL" dirty="0"/>
              <a:t> סוג טקסט מופיע לפניכם? א. שיר,  ב.  סיפור,  ג. חוויה,  ד. דיווח</a:t>
            </a:r>
          </a:p>
          <a:p>
            <a:pPr marL="514350" indent="-514350">
              <a:buAutoNum type="arabicPeriod"/>
            </a:pPr>
            <a:r>
              <a:rPr lang="he-IL" dirty="0">
                <a:solidFill>
                  <a:srgbClr val="C00000"/>
                </a:solidFill>
              </a:rPr>
              <a:t>כיצד</a:t>
            </a:r>
            <a:r>
              <a:rPr lang="he-IL" dirty="0"/>
              <a:t> יודעים זאת? (מאפייני השיר).</a:t>
            </a:r>
          </a:p>
          <a:p>
            <a:pPr marL="514350" indent="-514350">
              <a:buAutoNum type="arabicPeriod"/>
            </a:pPr>
            <a:r>
              <a:rPr lang="he-IL" dirty="0"/>
              <a:t>כתבו בצד ימין של המחברת תאריך, ומתחת כותרת </a:t>
            </a:r>
          </a:p>
          <a:p>
            <a:pPr marL="514350" indent="-514350">
              <a:buAutoNum type="arabicPeriod"/>
            </a:pPr>
            <a:endParaRPr lang="he-IL" dirty="0"/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endParaRPr lang="he-IL" dirty="0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79002EC-B47F-4583-8BCE-FCC30415B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34B7A-96D7-4CDD-B00D-A764995300CD}" type="datetime8">
              <a:rPr lang="he-IL" smtClean="0"/>
              <a:t>17 אוקטובר 23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C211884-52BA-4355-A33E-EAECFE203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פרידלנד לבנה תשפ"ד מבצע "חרבות ברזל" יחד ננצח - כוחנו באחדותנו</a:t>
            </a: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8A229D4-D975-43D0-8555-6B97977AF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FF21-3069-40B0-9EAD-6DCE1B57645F}" type="slidenum">
              <a:rPr lang="he-IL" smtClean="0"/>
              <a:t>5</a:t>
            </a:fld>
            <a:endParaRPr lang="he-IL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A2C84B-8174-4A18-B355-38DE28248400}"/>
              </a:ext>
            </a:extLst>
          </p:cNvPr>
          <p:cNvSpPr txBox="1"/>
          <p:nvPr/>
        </p:nvSpPr>
        <p:spPr>
          <a:xfrm>
            <a:off x="5511801" y="4060190"/>
            <a:ext cx="4008119" cy="584775"/>
          </a:xfrm>
          <a:prstGeom prst="rect">
            <a:avLst/>
          </a:prstGeom>
          <a:noFill/>
          <a:ln w="31750">
            <a:solidFill>
              <a:schemeClr val="accent6">
                <a:lumMod val="75000"/>
              </a:schemeClr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dirty="0"/>
              <a:t>שיר ברוש/ אהוד מנור</a:t>
            </a:r>
          </a:p>
        </p:txBody>
      </p:sp>
    </p:spTree>
    <p:extLst>
      <p:ext uri="{BB962C8B-B14F-4D97-AF65-F5344CB8AC3E}">
        <p14:creationId xmlns:p14="http://schemas.microsoft.com/office/powerpoint/2010/main" val="4198324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93D7E28-67D1-48F5-88AD-FD9314922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משימה 1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2592324-E989-4D86-BD79-4F1EEA356B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dirty="0"/>
              <a:t>העתיקו 2 זוגות של חרוזים במחברת.</a:t>
            </a:r>
          </a:p>
          <a:p>
            <a:pPr marL="514350" indent="-514350">
              <a:buAutoNum type="arabicPeriod"/>
            </a:pPr>
            <a:r>
              <a:rPr lang="he-IL" dirty="0"/>
              <a:t>בואו </a:t>
            </a:r>
            <a:r>
              <a:rPr lang="he-IL" dirty="0">
                <a:solidFill>
                  <a:srgbClr val="C00000"/>
                </a:solidFill>
              </a:rPr>
              <a:t>נגלה</a:t>
            </a:r>
            <a:r>
              <a:rPr lang="he-IL" dirty="0"/>
              <a:t> ( טקסט גלוי) את משמעות המילים:</a:t>
            </a:r>
          </a:p>
          <a:p>
            <a:pPr marL="0" indent="0">
              <a:buNone/>
            </a:pPr>
            <a:r>
              <a:rPr lang="he-IL" dirty="0"/>
              <a:t>      א. </a:t>
            </a:r>
            <a:r>
              <a:rPr lang="he-IL" u="sng" dirty="0"/>
              <a:t>כותרת</a:t>
            </a:r>
            <a:r>
              <a:rPr lang="he-IL" dirty="0"/>
              <a:t> השיר ברוש: מה זה ברוש?</a:t>
            </a:r>
          </a:p>
          <a:p>
            <a:endParaRPr lang="he-IL" dirty="0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B2EFC9B-39F9-46B9-8142-99C36544E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34B7A-96D7-4CDD-B00D-A764995300CD}" type="datetime8">
              <a:rPr lang="he-IL" smtClean="0"/>
              <a:t>17 אוקטובר 23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661B4FD-DBE6-446A-AAB3-3A3D9847C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פרידלנד לבנה תשפ"ד מבצע "חרבות ברזל" יחד ננצח - כוחנו באחדותנו</a:t>
            </a: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8A95112-BD9D-4A44-8DBB-1FA62AADF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FF21-3069-40B0-9EAD-6DCE1B57645F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00800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D9A356E-1FF8-43C2-A097-BD294F550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נכיר את עץ הברוש</a:t>
            </a:r>
          </a:p>
        </p:txBody>
      </p:sp>
      <p:pic>
        <p:nvPicPr>
          <p:cNvPr id="7" name="מציין מיקום תוכן 6">
            <a:extLst>
              <a:ext uri="{FF2B5EF4-FFF2-40B4-BE49-F238E27FC236}">
                <a16:creationId xmlns:a16="http://schemas.microsoft.com/office/drawing/2014/main" id="{FE8DA345-F0B5-44A7-96F1-A831E1B402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63276" y="1528354"/>
            <a:ext cx="4270602" cy="4563291"/>
          </a:xfrm>
          <a:prstGeom prst="rect">
            <a:avLst/>
          </a:prstGeom>
        </p:spPr>
      </p:pic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3017ACA-CED7-4F1B-8169-A48F18F66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34B7A-96D7-4CDD-B00D-A764995300CD}" type="datetime8">
              <a:rPr lang="he-IL" smtClean="0"/>
              <a:t>17 אוקטובר 23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FED3070-8A22-4E2D-86A1-9668DB4EF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פרידלנד לבנה תשפ"ד מבצע "חרבות ברזל" יחד ננצח - כוחנו באחדותנו</a:t>
            </a: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195392C-1612-46B8-B3F0-303158FDF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FF21-3069-40B0-9EAD-6DCE1B57645F}" type="slidenum">
              <a:rPr lang="he-IL" smtClean="0"/>
              <a:t>7</a:t>
            </a:fld>
            <a:endParaRPr lang="he-IL"/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F4F67104-9B8D-4BA4-9385-A04C1F367E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701" y="1567543"/>
            <a:ext cx="2661414" cy="4484914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61604EDE-E6D6-4F91-9580-BC4EA347B5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1975" y="2107474"/>
            <a:ext cx="2246539" cy="363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867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03FCAC7-A9E2-4960-B749-60C4A06DE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תכונות הברוש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2CB8337-0015-45F7-A363-C5FA9A97F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>
                <a:solidFill>
                  <a:srgbClr val="C00000"/>
                </a:solidFill>
              </a:rPr>
              <a:t>התבוננו</a:t>
            </a:r>
            <a:r>
              <a:rPr lang="he-IL" dirty="0"/>
              <a:t> בתמונות הברוש. </a:t>
            </a:r>
            <a:r>
              <a:rPr lang="he-IL" dirty="0">
                <a:solidFill>
                  <a:srgbClr val="C00000"/>
                </a:solidFill>
              </a:rPr>
              <a:t>מצאו</a:t>
            </a:r>
            <a:r>
              <a:rPr lang="he-IL" dirty="0"/>
              <a:t> כמה שיותר תכונות.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6924FA1-75F6-4E24-9D6D-FC598DCA0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34B7A-96D7-4CDD-B00D-A764995300CD}" type="datetime8">
              <a:rPr lang="he-IL" smtClean="0"/>
              <a:t>17 אוקטובר 23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3427643-14FC-45BD-B67B-D101AFACC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פרידלנד לבנה תשפ"ד מבצע "חרבות ברזל" יחד ננצח - כוחנו באחדותנו</a:t>
            </a: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CA44083-7A06-4806-8686-8234E4436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FF21-3069-40B0-9EAD-6DCE1B57645F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51759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D4CEF6E-B3ED-41AD-9C60-3F75C0A777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855133"/>
            <a:ext cx="5181600" cy="5321830"/>
          </a:xfrm>
        </p:spPr>
        <p:txBody>
          <a:bodyPr>
            <a:normAutofit fontScale="92500" lnSpcReduction="20000"/>
          </a:bodyPr>
          <a:lstStyle/>
          <a:p>
            <a:r>
              <a:rPr lang="he-IL" dirty="0"/>
              <a:t>הוא ניטע על-ידי </a:t>
            </a:r>
            <a:r>
              <a:rPr lang="he-IL" dirty="0" err="1"/>
              <a:t>הקק"ל</a:t>
            </a:r>
            <a:r>
              <a:rPr lang="he-IL" dirty="0"/>
              <a:t> כעץ </a:t>
            </a:r>
            <a:r>
              <a:rPr lang="he-IL" b="1" dirty="0"/>
              <a:t>יער</a:t>
            </a:r>
            <a:r>
              <a:rPr lang="he-IL" dirty="0"/>
              <a:t> לצד האורן. </a:t>
            </a:r>
            <a:r>
              <a:rPr lang="he-IL" dirty="0">
                <a:solidFill>
                  <a:schemeClr val="accent6">
                    <a:lumMod val="75000"/>
                  </a:schemeClr>
                </a:solidFill>
              </a:rPr>
              <a:t>בראשית ההתיישבות הציונית שימש העץ כשובר רוח</a:t>
            </a:r>
            <a:r>
              <a:rPr lang="he-IL" dirty="0"/>
              <a:t>: </a:t>
            </a:r>
            <a:r>
              <a:rPr lang="he-IL" b="1" dirty="0"/>
              <a:t>העצים</a:t>
            </a:r>
            <a:r>
              <a:rPr lang="he-IL" dirty="0"/>
              <a:t> ניטעו לשם כך בשורות צפופות בשולי פרדסים. </a:t>
            </a:r>
            <a:r>
              <a:rPr lang="he-IL" b="1" dirty="0"/>
              <a:t>עצי</a:t>
            </a:r>
            <a:r>
              <a:rPr lang="he-IL" dirty="0"/>
              <a:t> ההדר. </a:t>
            </a:r>
          </a:p>
          <a:p>
            <a:r>
              <a:rPr lang="he-IL" dirty="0">
                <a:solidFill>
                  <a:schemeClr val="accent6">
                    <a:lumMod val="75000"/>
                  </a:schemeClr>
                </a:solidFill>
              </a:rPr>
              <a:t>פרי </a:t>
            </a:r>
            <a:r>
              <a:rPr lang="he-IL" dirty="0"/>
              <a:t>הברוש נקרא </a:t>
            </a:r>
            <a:r>
              <a:rPr lang="he-IL" dirty="0" err="1"/>
              <a:t>איצטרובל</a:t>
            </a:r>
            <a:r>
              <a:rPr lang="he-IL" dirty="0"/>
              <a:t> והוא משתנה מירוק לחום עם הזמן.</a:t>
            </a:r>
          </a:p>
          <a:p>
            <a:r>
              <a:rPr lang="he-IL" dirty="0"/>
              <a:t>ברושים ייחודיים בארץ הם עץ הברוש שנטע הרצל בשנת 1898 בארזה שבמוצא (כונה בטעות ארז).</a:t>
            </a:r>
          </a:p>
          <a:p>
            <a:r>
              <a:rPr lang="he-IL" dirty="0">
                <a:solidFill>
                  <a:schemeClr val="accent6">
                    <a:lumMod val="75000"/>
                  </a:schemeClr>
                </a:solidFill>
              </a:rPr>
              <a:t>ברפואה</a:t>
            </a:r>
            <a:r>
              <a:rPr lang="he-IL" dirty="0"/>
              <a:t> עממית משמשים אצטרובלי הברוש לטיפול בסוכרת, בכאבי שיניים ובצרבת. 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7FF0BEEB-8204-41E4-A4D7-A8038F86BE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855133"/>
            <a:ext cx="5181600" cy="5321830"/>
          </a:xfrm>
        </p:spPr>
        <p:txBody>
          <a:bodyPr>
            <a:normAutofit fontScale="92500" lnSpcReduction="20000"/>
          </a:bodyPr>
          <a:lstStyle/>
          <a:p>
            <a:r>
              <a:rPr lang="he-IL" b="1" dirty="0">
                <a:solidFill>
                  <a:schemeClr val="accent6">
                    <a:lumMod val="75000"/>
                  </a:schemeClr>
                </a:solidFill>
              </a:rPr>
              <a:t>השם ברוש </a:t>
            </a:r>
            <a:r>
              <a:rPr lang="he-IL" dirty="0"/>
              <a:t>מוזכר במקורות מספר פעמים. לדוגמה: כאשר תואר </a:t>
            </a:r>
            <a:r>
              <a:rPr lang="he-IL" dirty="0">
                <a:solidFill>
                  <a:srgbClr val="C00000"/>
                </a:solidFill>
              </a:rPr>
              <a:t>חוסן,</a:t>
            </a:r>
            <a:r>
              <a:rPr lang="he-IL" dirty="0"/>
              <a:t> הובא המשפט "קומת ארזיו מבחור </a:t>
            </a:r>
            <a:r>
              <a:rPr lang="he-IL" dirty="0" err="1"/>
              <a:t>ברושיו</a:t>
            </a:r>
            <a:r>
              <a:rPr lang="he-IL" dirty="0"/>
              <a:t>" (מלכים ב' י"ט י"ג).</a:t>
            </a:r>
          </a:p>
          <a:p>
            <a:r>
              <a:rPr lang="he-IL" dirty="0">
                <a:solidFill>
                  <a:schemeClr val="accent6">
                    <a:lumMod val="75000"/>
                  </a:schemeClr>
                </a:solidFill>
              </a:rPr>
              <a:t>תקופת הפריחה </a:t>
            </a:r>
            <a:r>
              <a:rPr lang="he-IL" dirty="0"/>
              <a:t>מחודש מארס עד מאי, ורואים אבקה צהובה.</a:t>
            </a:r>
            <a:endParaRPr lang="en-US" dirty="0"/>
          </a:p>
          <a:p>
            <a:r>
              <a:rPr lang="he-IL" dirty="0"/>
              <a:t>לעץ </a:t>
            </a:r>
            <a:r>
              <a:rPr lang="he-IL" b="1" dirty="0"/>
              <a:t>גזע</a:t>
            </a:r>
            <a:r>
              <a:rPr lang="he-IL" dirty="0"/>
              <a:t> מרכזי ישר המתרחב עם הזמן</a:t>
            </a:r>
            <a:r>
              <a:rPr lang="en-US" dirty="0"/>
              <a:t>.</a:t>
            </a:r>
          </a:p>
          <a:p>
            <a:r>
              <a:rPr lang="he-IL" dirty="0"/>
              <a:t>יכול להגיע עד </a:t>
            </a:r>
            <a:r>
              <a:rPr lang="he-IL" dirty="0">
                <a:solidFill>
                  <a:schemeClr val="accent6">
                    <a:lumMod val="75000"/>
                  </a:schemeClr>
                </a:solidFill>
              </a:rPr>
              <a:t>לגובה</a:t>
            </a:r>
            <a:r>
              <a:rPr lang="he-IL" dirty="0"/>
              <a:t> של 30 מטר ולקוטר של 80 ס"מ.</a:t>
            </a:r>
            <a:endParaRPr lang="en-US" dirty="0"/>
          </a:p>
          <a:p>
            <a:r>
              <a:rPr lang="he-IL" dirty="0"/>
              <a:t>נוף </a:t>
            </a:r>
            <a:r>
              <a:rPr lang="he-IL" b="1" dirty="0"/>
              <a:t>העץ</a:t>
            </a:r>
            <a:r>
              <a:rPr lang="he-IL" dirty="0"/>
              <a:t> רחב, חרוטי</a:t>
            </a:r>
          </a:p>
          <a:p>
            <a:r>
              <a:rPr lang="he-IL" dirty="0">
                <a:solidFill>
                  <a:schemeClr val="accent6">
                    <a:lumMod val="75000"/>
                  </a:schemeClr>
                </a:solidFill>
              </a:rPr>
              <a:t>העלים</a:t>
            </a:r>
            <a:r>
              <a:rPr lang="he-IL" dirty="0"/>
              <a:t>  דמויי קשקש, כשממוללים אותם נוכחים כי הם ריחניים ודביקים.</a:t>
            </a:r>
          </a:p>
          <a:p>
            <a:r>
              <a:rPr lang="he-IL" dirty="0">
                <a:solidFill>
                  <a:schemeClr val="accent6">
                    <a:lumMod val="75000"/>
                  </a:schemeClr>
                </a:solidFill>
              </a:rPr>
              <a:t>קליפת העץ </a:t>
            </a:r>
            <a:r>
              <a:rPr lang="he-IL" dirty="0"/>
              <a:t>חומה-אפורה. הקליפה אינה חלקה, ודביקה בגלל הפרשת השרף.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F189317D-ED42-43D7-89EE-6804E45FE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98BAF-05A5-4A04-AA23-9192F0A87A79}" type="datetime8">
              <a:rPr lang="he-IL" smtClean="0"/>
              <a:t>17 אוקטובר 23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4047108-BBBE-4CEB-AEA7-012494D3C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פרידלנד לבנה תשפ"ד מבצע "חרבות ברזל" יחד ננצח - כוחנו באחדותנו</a:t>
            </a:r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83BA3A25-72B7-4969-81C4-6F33E83C9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FF21-3069-40B0-9EAD-6DCE1B57645F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43435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D85F680-7DCC-4763-BE94-A0F3B95620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/>
              <a:t>מה מיוחד בברוש בשיר?</a:t>
            </a:r>
          </a:p>
        </p:txBody>
      </p:sp>
    </p:spTree>
    <p:extLst>
      <p:ext uri="{BB962C8B-B14F-4D97-AF65-F5344CB8AC3E}">
        <p14:creationId xmlns:p14="http://schemas.microsoft.com/office/powerpoint/2010/main" val="1845610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7E7D081-CA07-4C83-AB0A-4D542F288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מה מיוחד בברוש בשיר?</a:t>
            </a:r>
          </a:p>
        </p:txBody>
      </p:sp>
      <p:pic>
        <p:nvPicPr>
          <p:cNvPr id="8" name="מציין מיקום תוכן 7">
            <a:extLst>
              <a:ext uri="{FF2B5EF4-FFF2-40B4-BE49-F238E27FC236}">
                <a16:creationId xmlns:a16="http://schemas.microsoft.com/office/drawing/2014/main" id="{30CE6AAE-A3B8-4264-B5B6-3C3E1FA88F7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628900" y="1870075"/>
            <a:ext cx="1973580" cy="3559969"/>
          </a:xfrm>
          <a:prstGeom prst="rect">
            <a:avLst/>
          </a:prstGeom>
        </p:spPr>
      </p:pic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5E50988-5451-42B6-A1BE-1A4D7C8A7B1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e-IL" dirty="0"/>
              <a:t>לֹא נִשְׁבַּר</a:t>
            </a:r>
          </a:p>
          <a:p>
            <a:r>
              <a:rPr lang="he-IL" dirty="0">
                <a:solidFill>
                  <a:srgbClr val="C00000"/>
                </a:solidFill>
              </a:rPr>
              <a:t>קָם </a:t>
            </a:r>
            <a:r>
              <a:rPr lang="he-IL" dirty="0"/>
              <a:t>הַבְּרוֹש </a:t>
            </a:r>
            <a:r>
              <a:rPr lang="he-IL" dirty="0">
                <a:solidFill>
                  <a:srgbClr val="C00000"/>
                </a:solidFill>
              </a:rPr>
              <a:t>יָרֹק וָרָם</a:t>
            </a:r>
          </a:p>
          <a:p>
            <a:r>
              <a:rPr lang="he-IL" dirty="0">
                <a:solidFill>
                  <a:srgbClr val="C00000"/>
                </a:solidFill>
              </a:rPr>
              <a:t>לְבַדּוֹ</a:t>
            </a:r>
          </a:p>
          <a:p>
            <a:r>
              <a:rPr lang="he-IL" dirty="0">
                <a:solidFill>
                  <a:srgbClr val="C00000"/>
                </a:solidFill>
              </a:rPr>
              <a:t>עַד הַשָּׁמַיִּם</a:t>
            </a:r>
            <a:r>
              <a:rPr lang="he-IL" dirty="0"/>
              <a:t>.</a:t>
            </a:r>
          </a:p>
          <a:p>
            <a:r>
              <a:rPr lang="he-IL" dirty="0">
                <a:solidFill>
                  <a:srgbClr val="C00000"/>
                </a:solidFill>
              </a:rPr>
              <a:t>א</a:t>
            </a:r>
            <a:r>
              <a:rPr lang="he-IL" b="1" dirty="0">
                <a:solidFill>
                  <a:srgbClr val="C00000"/>
                </a:solidFill>
              </a:rPr>
              <a:t>ֵי</a:t>
            </a:r>
            <a:r>
              <a:rPr lang="he-IL" dirty="0">
                <a:solidFill>
                  <a:srgbClr val="C00000"/>
                </a:solidFill>
              </a:rPr>
              <a:t>תָן</a:t>
            </a:r>
            <a:endParaRPr lang="he-IL" dirty="0"/>
          </a:p>
          <a:p>
            <a:endParaRPr lang="he-IL" dirty="0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FFE54F6A-C986-4051-ACCE-12D3B4994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98BAF-05A5-4A04-AA23-9192F0A87A79}" type="datetime8">
              <a:rPr lang="he-IL" smtClean="0"/>
              <a:t>17 אוקטובר 23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B9FA7D16-C8B9-44C7-9B55-103E8C035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פרידלנד לבנה תשפ"ד מבצע "חרבות ברזל" יחד ננצח - כוחנו באחדותנו</a:t>
            </a:r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FCA6F80-ADF2-480A-BA3D-F085000EA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FF21-3069-40B0-9EAD-6DCE1B57645F}" type="slidenum">
              <a:rPr lang="he-IL" smtClean="0"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423743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92571E4-1D2E-4089-B3FB-74398460A8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/>
              <a:t>מה מיוחד בדמות כותב השיר?</a:t>
            </a:r>
          </a:p>
        </p:txBody>
      </p:sp>
    </p:spTree>
    <p:extLst>
      <p:ext uri="{BB962C8B-B14F-4D97-AF65-F5344CB8AC3E}">
        <p14:creationId xmlns:p14="http://schemas.microsoft.com/office/powerpoint/2010/main" val="1381986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ACA02DC-E7C7-45DE-B7AE-6031E2F97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מהם התכונות של כותב השיר?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2CD2D06-D011-4EC8-B9CA-CD27F2D1406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e-IL" dirty="0"/>
              <a:t>בבית השני המשורר אומר:</a:t>
            </a:r>
          </a:p>
          <a:p>
            <a:pPr marL="0" indent="0">
              <a:buNone/>
            </a:pPr>
            <a:r>
              <a:rPr lang="he-IL" dirty="0"/>
              <a:t>  </a:t>
            </a:r>
            <a:r>
              <a:rPr lang="he-IL" b="1" dirty="0"/>
              <a:t>"לוֹ רַק נִתַּן </a:t>
            </a:r>
          </a:p>
          <a:p>
            <a:pPr marL="0" indent="0">
              <a:buNone/>
            </a:pPr>
            <a:r>
              <a:rPr lang="he-IL" b="1" dirty="0"/>
              <a:t>וְאֶלְמַד</a:t>
            </a:r>
          </a:p>
          <a:p>
            <a:pPr marL="0" indent="0">
              <a:buNone/>
            </a:pPr>
            <a:r>
              <a:rPr lang="he-IL" b="1" dirty="0"/>
              <a:t>אֶת דַרְכּוֹ שֶׁל עֵץ אֶחָד".</a:t>
            </a:r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r>
              <a:rPr lang="he-IL" dirty="0"/>
              <a:t>מה רוצה המשורר אהוד מנור ללמוד מהעץ?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2DA1C57B-A4DB-4E9C-8E61-444BA97808E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e-IL" b="1" dirty="0"/>
              <a:t>כְּמוֹ תִּינוֹק </a:t>
            </a:r>
          </a:p>
          <a:p>
            <a:r>
              <a:rPr lang="he-IL" b="1" dirty="0"/>
              <a:t>נִּשְׁבַּר</a:t>
            </a:r>
          </a:p>
          <a:p>
            <a:pPr marL="0" indent="0">
              <a:buNone/>
            </a:pPr>
            <a:endParaRPr lang="he-IL" b="1" dirty="0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5DC873CD-9315-43DB-A36D-A0DF76021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98BAF-05A5-4A04-AA23-9192F0A87A79}" type="datetime8">
              <a:rPr lang="he-IL" smtClean="0"/>
              <a:t>17 אוקטובר 23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EE368DC4-323B-4FFC-B9A4-9BEFF90E2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פרידלנד לבנה תשפ"ד מבצע "חרבות ברזל" יחד ננצח - כוחנו באחדותנו</a:t>
            </a:r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C12D7F5-CD1D-499A-84F2-A570B87CC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FF21-3069-40B0-9EAD-6DCE1B57645F}" type="slidenum">
              <a:rPr lang="he-IL" smtClean="0"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889000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33B5C71-0698-476C-AE77-D9515D8EC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114" y="84645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e-IL" dirty="0"/>
              <a:t>משימה 2: העתקה </a:t>
            </a:r>
            <a:br>
              <a:rPr lang="he-IL" dirty="0"/>
            </a:br>
            <a:r>
              <a:rPr lang="he-IL" dirty="0"/>
              <a:t>ישנן מילים לא מוכרות בטקסט</a:t>
            </a:r>
            <a:br>
              <a:rPr lang="he-IL" dirty="0"/>
            </a:br>
            <a:r>
              <a:rPr lang="he-IL" dirty="0"/>
              <a:t>ישנן 3 דרכים לפרוש מילים לא מוכרות</a:t>
            </a:r>
            <a:br>
              <a:rPr lang="he-IL" dirty="0"/>
            </a:b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968EB2A-D7BB-4F96-999B-07CF4F042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114" y="250666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he-IL" dirty="0"/>
              <a:t>                                     </a:t>
            </a:r>
          </a:p>
          <a:p>
            <a:pPr marL="0" indent="0" algn="ctr">
              <a:buNone/>
            </a:pPr>
            <a:r>
              <a:rPr lang="he-IL" sz="6000" dirty="0">
                <a:solidFill>
                  <a:srgbClr val="C00000"/>
                </a:solidFill>
              </a:rPr>
              <a:t>מ  ש" ה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91FE069-5BD6-4F72-B4E1-7DB454DD2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34B7A-96D7-4CDD-B00D-A764995300CD}" type="datetime8">
              <a:rPr lang="he-IL" smtClean="0"/>
              <a:t>17 אוקטובר 23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8205779-17E3-4B62-A53B-795528B68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פרידלנד לבנה תשפ"ד מבצע "חרבות ברזל" יחד ננצח - כוחנו באחדותנו</a:t>
            </a: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80401B7-06C2-4AF8-9554-54EDA7ABF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FF21-3069-40B0-9EAD-6DCE1B57645F}" type="slidenum">
              <a:rPr lang="he-IL" smtClean="0"/>
              <a:t>14</a:t>
            </a:fld>
            <a:endParaRPr lang="he-IL"/>
          </a:p>
        </p:txBody>
      </p:sp>
      <p:cxnSp>
        <p:nvCxnSpPr>
          <p:cNvPr id="8" name="מחבר חץ ישר 7">
            <a:extLst>
              <a:ext uri="{FF2B5EF4-FFF2-40B4-BE49-F238E27FC236}">
                <a16:creationId xmlns:a16="http://schemas.microsoft.com/office/drawing/2014/main" id="{E92DDF4A-5CEF-4992-9453-670BB2E53D95}"/>
              </a:ext>
            </a:extLst>
          </p:cNvPr>
          <p:cNvCxnSpPr/>
          <p:nvPr/>
        </p:nvCxnSpPr>
        <p:spPr>
          <a:xfrm>
            <a:off x="7410994" y="4180254"/>
            <a:ext cx="966651" cy="600891"/>
          </a:xfrm>
          <a:prstGeom prst="straightConnector1">
            <a:avLst/>
          </a:prstGeom>
          <a:ln w="666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מחבר חץ ישר 9">
            <a:extLst>
              <a:ext uri="{FF2B5EF4-FFF2-40B4-BE49-F238E27FC236}">
                <a16:creationId xmlns:a16="http://schemas.microsoft.com/office/drawing/2014/main" id="{7329CCBB-CC92-4C3C-B4E7-474E788900C1}"/>
              </a:ext>
            </a:extLst>
          </p:cNvPr>
          <p:cNvCxnSpPr>
            <a:cxnSpLocks/>
          </p:cNvCxnSpPr>
          <p:nvPr/>
        </p:nvCxnSpPr>
        <p:spPr>
          <a:xfrm>
            <a:off x="5879374" y="3882866"/>
            <a:ext cx="0" cy="1276718"/>
          </a:xfrm>
          <a:prstGeom prst="straightConnector1">
            <a:avLst/>
          </a:prstGeom>
          <a:ln w="666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מחבר חץ ישר 11">
            <a:extLst>
              <a:ext uri="{FF2B5EF4-FFF2-40B4-BE49-F238E27FC236}">
                <a16:creationId xmlns:a16="http://schemas.microsoft.com/office/drawing/2014/main" id="{31ED55BC-7100-4A4E-A396-15748B3556CA}"/>
              </a:ext>
            </a:extLst>
          </p:cNvPr>
          <p:cNvCxnSpPr/>
          <p:nvPr/>
        </p:nvCxnSpPr>
        <p:spPr>
          <a:xfrm flipH="1">
            <a:off x="3241764" y="4044606"/>
            <a:ext cx="1280161" cy="600891"/>
          </a:xfrm>
          <a:prstGeom prst="straightConnector1">
            <a:avLst/>
          </a:prstGeom>
          <a:ln w="666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3B7688A-4044-4F88-A8E4-04A8BC699F28}"/>
              </a:ext>
            </a:extLst>
          </p:cNvPr>
          <p:cNvSpPr txBox="1"/>
          <p:nvPr/>
        </p:nvSpPr>
        <p:spPr>
          <a:xfrm>
            <a:off x="7894320" y="5165184"/>
            <a:ext cx="169672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>
                <a:solidFill>
                  <a:srgbClr val="C00000"/>
                </a:solidFill>
              </a:rPr>
              <a:t>מ</a:t>
            </a:r>
            <a:r>
              <a:rPr lang="he-IL" sz="4000" dirty="0"/>
              <a:t>ילון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3EE906-23C7-4550-9960-7B77EAD1336E}"/>
              </a:ext>
            </a:extLst>
          </p:cNvPr>
          <p:cNvSpPr txBox="1"/>
          <p:nvPr/>
        </p:nvSpPr>
        <p:spPr>
          <a:xfrm>
            <a:off x="2533469" y="5053484"/>
            <a:ext cx="169672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>
                <a:solidFill>
                  <a:srgbClr val="C00000"/>
                </a:solidFill>
              </a:rPr>
              <a:t>ה</a:t>
            </a:r>
            <a:r>
              <a:rPr lang="he-IL" sz="4000" dirty="0"/>
              <a:t>קשר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44C055-4D5F-4CBF-A03A-B976B640AE2F}"/>
              </a:ext>
            </a:extLst>
          </p:cNvPr>
          <p:cNvSpPr txBox="1"/>
          <p:nvPr/>
        </p:nvSpPr>
        <p:spPr>
          <a:xfrm>
            <a:off x="5343434" y="5159584"/>
            <a:ext cx="169672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>
                <a:solidFill>
                  <a:srgbClr val="C00000"/>
                </a:solidFill>
              </a:rPr>
              <a:t>ש</a:t>
            </a:r>
            <a:r>
              <a:rPr lang="he-IL" sz="4000" dirty="0"/>
              <a:t>ורש</a:t>
            </a:r>
          </a:p>
        </p:txBody>
      </p:sp>
      <p:sp>
        <p:nvSpPr>
          <p:cNvPr id="17" name="כותרת 1">
            <a:extLst>
              <a:ext uri="{FF2B5EF4-FFF2-40B4-BE49-F238E27FC236}">
                <a16:creationId xmlns:a16="http://schemas.microsoft.com/office/drawing/2014/main" id="{A0DC302F-EA30-4D76-8CDB-AD4EEDA4542F}"/>
              </a:ext>
            </a:extLst>
          </p:cNvPr>
          <p:cNvSpPr txBox="1">
            <a:spLocks/>
          </p:cNvSpPr>
          <p:nvPr/>
        </p:nvSpPr>
        <p:spPr>
          <a:xfrm>
            <a:off x="354874" y="173411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7500"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he-IL" dirty="0"/>
            </a:br>
            <a:r>
              <a:rPr lang="he-IL" dirty="0"/>
              <a:t>כיצד מפרשים מילים בטקסט?</a:t>
            </a:r>
          </a:p>
        </p:txBody>
      </p:sp>
    </p:spTree>
    <p:extLst>
      <p:ext uri="{BB962C8B-B14F-4D97-AF65-F5344CB8AC3E}">
        <p14:creationId xmlns:p14="http://schemas.microsoft.com/office/powerpoint/2010/main" val="1927056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947C47C-26DF-499F-A26A-F5FE50A27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5683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e-IL" b="1" dirty="0"/>
              <a:t>משימה 3- העתיקו</a:t>
            </a:r>
            <a:br>
              <a:rPr lang="he-IL" b="1" dirty="0"/>
            </a:br>
            <a:r>
              <a:rPr lang="he-IL" b="1" dirty="0"/>
              <a:t>פרושי מילים בשיר </a:t>
            </a:r>
            <a:r>
              <a:rPr lang="he-IL" dirty="0"/>
              <a:t>– </a:t>
            </a:r>
            <a:r>
              <a:rPr lang="he-IL" b="1" dirty="0">
                <a:solidFill>
                  <a:schemeClr val="accent6">
                    <a:lumMod val="75000"/>
                  </a:schemeClr>
                </a:solidFill>
              </a:rPr>
              <a:t>שימוש בהקשר</a:t>
            </a:r>
            <a:br>
              <a:rPr lang="he-IL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he-IL" b="1" dirty="0">
                <a:solidFill>
                  <a:schemeClr val="accent6">
                    <a:lumMod val="75000"/>
                  </a:schemeClr>
                </a:solidFill>
              </a:rPr>
              <a:t>הדגמה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C8D7A75-05A1-4B92-BBA7-28E9439454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2245359"/>
            <a:ext cx="5181600" cy="4351338"/>
          </a:xfrm>
        </p:spPr>
        <p:txBody>
          <a:bodyPr/>
          <a:lstStyle/>
          <a:p>
            <a:r>
              <a:rPr lang="he-IL" b="1" u="sng" dirty="0"/>
              <a:t>פרוש </a:t>
            </a:r>
            <a:r>
              <a:rPr lang="he-IL" b="1" u="sng" dirty="0" err="1"/>
              <a:t>המילים</a:t>
            </a:r>
            <a:r>
              <a:rPr lang="he-IL" dirty="0" err="1"/>
              <a:t>:משימה</a:t>
            </a:r>
            <a:r>
              <a:rPr lang="he-IL" dirty="0"/>
              <a:t> 3 העתקה</a:t>
            </a:r>
          </a:p>
          <a:p>
            <a:r>
              <a:rPr lang="he-IL" dirty="0"/>
              <a:t> </a:t>
            </a:r>
            <a:r>
              <a:rPr lang="he-IL" dirty="0">
                <a:solidFill>
                  <a:schemeClr val="accent6">
                    <a:lumMod val="75000"/>
                  </a:schemeClr>
                </a:solidFill>
              </a:rPr>
              <a:t>בַּקָּרָה:</a:t>
            </a:r>
          </a:p>
          <a:p>
            <a:r>
              <a:rPr lang="he-IL" dirty="0">
                <a:solidFill>
                  <a:schemeClr val="accent6">
                    <a:lumMod val="75000"/>
                  </a:schemeClr>
                </a:solidFill>
              </a:rPr>
              <a:t>נָטָה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6A21F78F-993E-4645-BDF4-E9BFB08F15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45359"/>
            <a:ext cx="5181600" cy="3931603"/>
          </a:xfrm>
        </p:spPr>
        <p:txBody>
          <a:bodyPr/>
          <a:lstStyle/>
          <a:p>
            <a:r>
              <a:rPr lang="he-IL" dirty="0"/>
              <a:t>וַאֲנִי רָאִיתִי בְּרוֹש</a:t>
            </a:r>
          </a:p>
          <a:p>
            <a:r>
              <a:rPr lang="he-IL" dirty="0" err="1"/>
              <a:t>שֶׁנִּצַּב</a:t>
            </a:r>
            <a:r>
              <a:rPr lang="he-IL" dirty="0"/>
              <a:t> בְּתוֹךְ שָׂדֶה מוּל פְּנֵי הַשֶּׁמֶשׁ,                        </a:t>
            </a:r>
          </a:p>
          <a:p>
            <a:r>
              <a:rPr lang="he-IL" dirty="0"/>
              <a:t>בַּחַמְסִין, </a:t>
            </a:r>
            <a:r>
              <a:rPr lang="he-IL" dirty="0">
                <a:solidFill>
                  <a:schemeClr val="accent6">
                    <a:lumMod val="75000"/>
                  </a:schemeClr>
                </a:solidFill>
              </a:rPr>
              <a:t>בַּקָּרָה</a:t>
            </a:r>
            <a:r>
              <a:rPr lang="he-IL" dirty="0"/>
              <a:t>, </a:t>
            </a:r>
          </a:p>
          <a:p>
            <a:r>
              <a:rPr lang="he-IL" dirty="0"/>
              <a:t>אֶל מוּל פְּנֵי הַסְּעָרָה. </a:t>
            </a:r>
          </a:p>
          <a:p>
            <a:endParaRPr lang="he-IL" dirty="0"/>
          </a:p>
          <a:p>
            <a:r>
              <a:rPr lang="he-IL" dirty="0"/>
              <a:t>עַל צִדּוֹ </a:t>
            </a:r>
            <a:r>
              <a:rPr lang="he-IL" dirty="0">
                <a:solidFill>
                  <a:schemeClr val="accent6">
                    <a:lumMod val="75000"/>
                  </a:schemeClr>
                </a:solidFill>
              </a:rPr>
              <a:t>נָטָה</a:t>
            </a:r>
            <a:r>
              <a:rPr lang="he-IL" dirty="0"/>
              <a:t> הַבְּרוֹשׁ</a:t>
            </a:r>
            <a:endParaRPr lang="he-IL" b="1" dirty="0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F5E9A277-BC09-496F-8809-7681FF4D5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98BAF-05A5-4A04-AA23-9192F0A87A79}" type="datetime8">
              <a:rPr lang="he-IL" smtClean="0"/>
              <a:t>17 אוקטובר 23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8157780E-1D07-45F3-BB5F-3DF3ABF80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פרידלנד לבנה תשפ"ד מבצע "חרבות ברזל" יחד ננצח - כוחנו באחדותנו</a:t>
            </a:r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DFA7AFBF-B1B5-494A-B05D-44011DD62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FF21-3069-40B0-9EAD-6DCE1B57645F}" type="slidenum">
              <a:rPr lang="he-IL" smtClean="0"/>
              <a:t>15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845828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CED3CC5-361F-4C22-90F9-86E2246C3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פרושי מילים – שימוש בהקשר</a:t>
            </a:r>
            <a:br>
              <a:rPr lang="he-IL" dirty="0"/>
            </a:br>
            <a:r>
              <a:rPr lang="he-IL" dirty="0"/>
              <a:t>משימה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97EEFC8-D302-4C4B-8737-CE36DE0097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6120" y="4001294"/>
            <a:ext cx="5181600" cy="1603375"/>
          </a:xfrm>
          <a:ln w="47625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he-IL" dirty="0"/>
              <a:t>איתן?</a:t>
            </a:r>
          </a:p>
          <a:p>
            <a:endParaRPr lang="he-IL" dirty="0"/>
          </a:p>
          <a:p>
            <a:pPr marL="0" indent="0">
              <a:buNone/>
            </a:pPr>
            <a:r>
              <a:rPr lang="he-IL" dirty="0"/>
              <a:t> רמז- "מבצע צוק איתן"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71A8452D-1C6B-43B2-A918-9F7017198AF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e-IL" dirty="0"/>
              <a:t>לֹא נִשְׁבַּר, אֶת צַמַּרְתּוֹ </a:t>
            </a:r>
            <a:r>
              <a:rPr lang="he-IL" b="1" dirty="0">
                <a:solidFill>
                  <a:schemeClr val="accent6">
                    <a:lumMod val="75000"/>
                  </a:schemeClr>
                </a:solidFill>
              </a:rPr>
              <a:t>הִרְכִּין</a:t>
            </a:r>
            <a:r>
              <a:rPr lang="he-IL" dirty="0"/>
              <a:t> עַד עֵשֶׂב </a:t>
            </a:r>
          </a:p>
          <a:p>
            <a:r>
              <a:rPr lang="he-IL" dirty="0"/>
              <a:t>קָם הַבְּרוֹש יָרֹק </a:t>
            </a:r>
            <a:r>
              <a:rPr lang="he-IL" b="1" dirty="0">
                <a:solidFill>
                  <a:schemeClr val="accent6">
                    <a:lumMod val="75000"/>
                  </a:schemeClr>
                </a:solidFill>
              </a:rPr>
              <a:t>וָרָם</a:t>
            </a:r>
            <a:r>
              <a:rPr lang="he-IL" dirty="0"/>
              <a:t>.</a:t>
            </a:r>
          </a:p>
          <a:p>
            <a:endParaRPr lang="he-IL" dirty="0"/>
          </a:p>
          <a:p>
            <a:endParaRPr lang="he-IL" dirty="0"/>
          </a:p>
          <a:p>
            <a:r>
              <a:rPr lang="he-IL" dirty="0"/>
              <a:t>בְּרוֹשׁ לְבַדּוֹ, </a:t>
            </a:r>
            <a:r>
              <a:rPr lang="he-IL" b="1" dirty="0">
                <a:solidFill>
                  <a:schemeClr val="accent6">
                    <a:lumMod val="75000"/>
                  </a:schemeClr>
                </a:solidFill>
              </a:rPr>
              <a:t>אֵיתָן</a:t>
            </a:r>
            <a:r>
              <a:rPr lang="he-IL" dirty="0"/>
              <a:t>, </a:t>
            </a:r>
          </a:p>
          <a:p>
            <a:pPr marL="0" indent="0">
              <a:buNone/>
            </a:pPr>
            <a:r>
              <a:rPr lang="he-IL" dirty="0"/>
              <a:t>   לוֹ רַק נִתַּן </a:t>
            </a:r>
          </a:p>
          <a:p>
            <a:endParaRPr lang="he-IL" dirty="0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6CB218F2-1E56-480E-B5DE-DD4748B94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98BAF-05A5-4A04-AA23-9192F0A87A79}" type="datetime8">
              <a:rPr lang="he-IL" smtClean="0"/>
              <a:t>17 אוקטובר 23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E62A942-F2E7-4841-AAAF-170B56BC3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פרידלנד לבנה תשפ"ד מבצע "חרבות ברזל" יחד ננצח - כוחנו באחדותנו</a:t>
            </a:r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43E8FBBF-C0E8-4B75-BD48-CEB599ABB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FF21-3069-40B0-9EAD-6DCE1B57645F}" type="slidenum">
              <a:rPr lang="he-IL" smtClean="0"/>
              <a:t>16</a:t>
            </a:fld>
            <a:endParaRPr lang="he-IL"/>
          </a:p>
        </p:txBody>
      </p:sp>
      <p:sp>
        <p:nvSpPr>
          <p:cNvPr id="8" name="מציין מיקום תוכן 2">
            <a:extLst>
              <a:ext uri="{FF2B5EF4-FFF2-40B4-BE49-F238E27FC236}">
                <a16:creationId xmlns:a16="http://schemas.microsoft.com/office/drawing/2014/main" id="{466C2EF0-AD4F-4F1A-9CB7-D1546434AF22}"/>
              </a:ext>
            </a:extLst>
          </p:cNvPr>
          <p:cNvSpPr txBox="1">
            <a:spLocks/>
          </p:cNvSpPr>
          <p:nvPr/>
        </p:nvSpPr>
        <p:spPr>
          <a:xfrm>
            <a:off x="706120" y="1618456"/>
            <a:ext cx="5181600" cy="1603375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he-IL" dirty="0"/>
          </a:p>
        </p:txBody>
      </p:sp>
      <p:sp>
        <p:nvSpPr>
          <p:cNvPr id="9" name="מציין מיקום תוכן 2">
            <a:extLst>
              <a:ext uri="{FF2B5EF4-FFF2-40B4-BE49-F238E27FC236}">
                <a16:creationId xmlns:a16="http://schemas.microsoft.com/office/drawing/2014/main" id="{B07A1C70-D6B7-4315-9776-F3E6D68DF7E1}"/>
              </a:ext>
            </a:extLst>
          </p:cNvPr>
          <p:cNvSpPr txBox="1">
            <a:spLocks/>
          </p:cNvSpPr>
          <p:nvPr/>
        </p:nvSpPr>
        <p:spPr>
          <a:xfrm>
            <a:off x="604520" y="1870075"/>
            <a:ext cx="5181600" cy="1603375"/>
          </a:xfrm>
          <a:prstGeom prst="rect">
            <a:avLst/>
          </a:prstGeom>
          <a:ln w="47625"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dirty="0"/>
              <a:t>הרכין?</a:t>
            </a:r>
          </a:p>
          <a:p>
            <a:endParaRPr lang="he-IL" dirty="0"/>
          </a:p>
          <a:p>
            <a:r>
              <a:rPr lang="he-IL" dirty="0"/>
              <a:t>רם?</a:t>
            </a:r>
          </a:p>
        </p:txBody>
      </p:sp>
    </p:spTree>
    <p:extLst>
      <p:ext uri="{BB962C8B-B14F-4D97-AF65-F5344CB8AC3E}">
        <p14:creationId xmlns:p14="http://schemas.microsoft.com/office/powerpoint/2010/main" val="12584898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6BF4EDE-B1BB-4FF1-B16D-BADD65C56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he-IL" dirty="0"/>
            </a:br>
            <a:br>
              <a:rPr lang="he-IL" dirty="0"/>
            </a:br>
            <a:r>
              <a:rPr lang="he-IL" dirty="0"/>
              <a:t>משימה 4- העתיקו וענו 3</a:t>
            </a:r>
            <a:br>
              <a:rPr lang="he-IL" dirty="0"/>
            </a:br>
            <a:r>
              <a:rPr lang="he-IL" sz="6000" dirty="0"/>
              <a:t>הבנה</a:t>
            </a:r>
            <a:br>
              <a:rPr lang="he-IL" dirty="0"/>
            </a:b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109E0A8-35C4-404A-B9DC-98E5733BA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960" y="2370137"/>
            <a:ext cx="10515600" cy="435133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he-IL" b="1" dirty="0"/>
              <a:t>מה</a:t>
            </a:r>
            <a:r>
              <a:rPr lang="he-IL" dirty="0"/>
              <a:t> הדובר רוצה ללמוד מהברוש?</a:t>
            </a:r>
          </a:p>
          <a:p>
            <a:pPr marL="514350" indent="-514350">
              <a:buAutoNum type="arabicPeriod"/>
            </a:pPr>
            <a:r>
              <a:rPr lang="he-IL" dirty="0"/>
              <a:t>המשורר בשיר עורך השוואה בינו לבין הברוש. </a:t>
            </a:r>
            <a:r>
              <a:rPr lang="he-IL" b="1" dirty="0"/>
              <a:t>העתיקו</a:t>
            </a:r>
            <a:r>
              <a:rPr lang="he-IL" dirty="0"/>
              <a:t> את הטבלה למחברת. ורשמו אלו התנהגויות מאפיינות כל אחד?</a:t>
            </a:r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endParaRPr lang="he-IL" dirty="0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A6BBDB3-5987-4349-B3BD-F2C46C5AF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0623-774A-4B7F-9F2B-0C37CDB063FA}" type="datetime8">
              <a:rPr lang="he-IL" smtClean="0"/>
              <a:t>17 אוקטובר 23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EB6B647-1C93-49CE-922A-54374A309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פרידלנד לבנה תשפ"ד מבצע "חרבות ברזל" יחד ננצח - כוחנו באחדותנו</a:t>
            </a: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DBA6FBA-DDCF-44C7-955D-ABB7BD8C1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FF21-3069-40B0-9EAD-6DCE1B57645F}" type="slidenum">
              <a:rPr lang="he-IL" smtClean="0"/>
              <a:t>17</a:t>
            </a:fld>
            <a:endParaRPr lang="he-IL"/>
          </a:p>
        </p:txBody>
      </p:sp>
      <p:graphicFrame>
        <p:nvGraphicFramePr>
          <p:cNvPr id="7" name="טבלה 6">
            <a:extLst>
              <a:ext uri="{FF2B5EF4-FFF2-40B4-BE49-F238E27FC236}">
                <a16:creationId xmlns:a16="http://schemas.microsoft.com/office/drawing/2014/main" id="{512F8BB4-A7A4-4F84-BD27-C9F2374023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455121"/>
              </p:ext>
            </p:extLst>
          </p:nvPr>
        </p:nvGraphicFramePr>
        <p:xfrm>
          <a:off x="2032000" y="4088525"/>
          <a:ext cx="8128000" cy="18542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06986540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795640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הברוש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המשורר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813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602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068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193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0288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1435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2D4AF3D-8FFC-4AE8-8F5F-73F32CB04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dirty="0"/>
              <a:t> </a:t>
            </a:r>
            <a:r>
              <a:rPr lang="he-IL" dirty="0">
                <a:highlight>
                  <a:srgbClr val="FFFF00"/>
                </a:highlight>
              </a:rPr>
              <a:t>3. מה פרוש המילה איתן?</a:t>
            </a:r>
          </a:p>
          <a:p>
            <a:pPr marL="0" indent="0">
              <a:buNone/>
            </a:pPr>
            <a:r>
              <a:rPr lang="he-IL" dirty="0">
                <a:highlight>
                  <a:srgbClr val="FFFF00"/>
                </a:highlight>
              </a:rPr>
              <a:t>א.      </a:t>
            </a:r>
            <a:r>
              <a:rPr lang="he-IL" b="1" dirty="0">
                <a:highlight>
                  <a:srgbClr val="FFFF00"/>
                </a:highlight>
              </a:rPr>
              <a:t>יציב</a:t>
            </a:r>
            <a:r>
              <a:rPr lang="he-IL" dirty="0">
                <a:highlight>
                  <a:srgbClr val="FFFF00"/>
                </a:highlight>
              </a:rPr>
              <a:t>        ב.      </a:t>
            </a:r>
            <a:r>
              <a:rPr lang="he-IL" b="1" dirty="0">
                <a:highlight>
                  <a:srgbClr val="FFFF00"/>
                </a:highlight>
              </a:rPr>
              <a:t>חזק</a:t>
            </a:r>
            <a:r>
              <a:rPr lang="he-IL" dirty="0">
                <a:highlight>
                  <a:srgbClr val="FFFF00"/>
                </a:highlight>
              </a:rPr>
              <a:t>          ג.   </a:t>
            </a:r>
            <a:r>
              <a:rPr lang="he-IL" b="1" dirty="0">
                <a:highlight>
                  <a:srgbClr val="FFFF00"/>
                </a:highlight>
              </a:rPr>
              <a:t>תשובה </a:t>
            </a:r>
            <a:r>
              <a:rPr lang="he-IL" b="1" dirty="0" err="1">
                <a:highlight>
                  <a:srgbClr val="FFFF00"/>
                </a:highlight>
              </a:rPr>
              <a:t>א',ב</a:t>
            </a:r>
            <a:r>
              <a:rPr lang="he-IL" b="1" dirty="0">
                <a:highlight>
                  <a:srgbClr val="FFFF00"/>
                </a:highlight>
              </a:rPr>
              <a:t>'          </a:t>
            </a:r>
            <a:r>
              <a:rPr lang="he-IL" dirty="0">
                <a:highlight>
                  <a:srgbClr val="FFFF00"/>
                </a:highlight>
              </a:rPr>
              <a:t>ד.   </a:t>
            </a:r>
            <a:r>
              <a:rPr lang="he-IL" b="1" dirty="0">
                <a:highlight>
                  <a:srgbClr val="FFFF00"/>
                </a:highlight>
              </a:rPr>
              <a:t>חלש</a:t>
            </a:r>
          </a:p>
          <a:p>
            <a:pPr marL="0" indent="0">
              <a:buNone/>
            </a:pPr>
            <a:r>
              <a:rPr lang="he-IL" sz="4000" b="1" dirty="0"/>
              <a:t>משימה 5</a:t>
            </a:r>
          </a:p>
          <a:p>
            <a:pPr marL="0" indent="0">
              <a:buNone/>
            </a:pPr>
            <a:r>
              <a:rPr lang="he-IL" b="1" dirty="0"/>
              <a:t> 4. חבר משפט עם המילה איתן.</a:t>
            </a:r>
            <a:endParaRPr lang="he-IL" dirty="0"/>
          </a:p>
          <a:p>
            <a:pPr marL="0" indent="0">
              <a:buNone/>
            </a:pPr>
            <a:r>
              <a:rPr lang="he-IL" dirty="0"/>
              <a:t> </a:t>
            </a:r>
          </a:p>
          <a:p>
            <a:pPr marL="0" indent="0">
              <a:buNone/>
            </a:pPr>
            <a:r>
              <a:rPr lang="he-IL" dirty="0"/>
              <a:t>   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8579A29-0438-4A6F-B383-B23750812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34B7A-96D7-4CDD-B00D-A764995300CD}" type="datetime8">
              <a:rPr lang="he-IL" smtClean="0"/>
              <a:t>17 אוקטובר 23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24FA5DE-09A6-42A1-A793-DE860DA82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פרידלנד לבנה תשפ"ד מבצע "חרבות ברזל" יחד ננצח - כוחנו באחדותנו</a:t>
            </a: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E190F51-21A2-4C94-8CF9-4D7C1B89D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FF21-3069-40B0-9EAD-6DCE1B57645F}" type="slidenum">
              <a:rPr lang="he-IL" smtClean="0"/>
              <a:t>18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130257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81F11FD-E27C-412A-B0B0-D048E9713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33793"/>
            <a:ext cx="10515600" cy="1325563"/>
          </a:xfrm>
        </p:spPr>
        <p:txBody>
          <a:bodyPr/>
          <a:lstStyle/>
          <a:p>
            <a:pPr algn="ctr"/>
            <a:r>
              <a:rPr lang="he-IL" dirty="0"/>
              <a:t>תעודת זהות לעץ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8D71F2C-A281-4190-8840-51A940451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40" y="3065145"/>
            <a:ext cx="10515600" cy="4351338"/>
          </a:xfrm>
        </p:spPr>
        <p:txBody>
          <a:bodyPr/>
          <a:lstStyle/>
          <a:p>
            <a:r>
              <a:rPr lang="he-IL" dirty="0"/>
              <a:t>שם העץ: _____</a:t>
            </a:r>
          </a:p>
          <a:p>
            <a:r>
              <a:rPr lang="he-IL" dirty="0"/>
              <a:t>מתי העץ פורח?: סתיו,  חורף,  אביב,   קיץ.</a:t>
            </a:r>
          </a:p>
          <a:p>
            <a:r>
              <a:rPr lang="he-IL" dirty="0"/>
              <a:t>מה העץ נותן לאדם?: _______,  _______,  _______</a:t>
            </a:r>
          </a:p>
          <a:p>
            <a:r>
              <a:rPr lang="he-IL" dirty="0"/>
              <a:t>צייר את העץ או הדבק תמונה.</a:t>
            </a:r>
          </a:p>
          <a:p>
            <a:endParaRPr lang="he-IL" dirty="0"/>
          </a:p>
          <a:p>
            <a:endParaRPr lang="he-IL" dirty="0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7A812C4-8B4A-4256-9080-7E178387A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34B7A-96D7-4CDD-B00D-A764995300CD}" type="datetime8">
              <a:rPr lang="he-IL" smtClean="0"/>
              <a:t>17 אוקטובר 23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B178DFB-30AD-48CF-877E-8D2351B2B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פרידלנד לבנה תשפ"ד מבצע "חרבות ברזל" יחד ננצח - כוחנו באחדותנו</a:t>
            </a: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5F722EE-9F10-4744-8EF5-6AB2D8F4E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FF21-3069-40B0-9EAD-6DCE1B57645F}" type="slidenum">
              <a:rPr lang="he-IL" smtClean="0"/>
              <a:t>19</a:t>
            </a:fld>
            <a:endParaRPr lang="he-IL"/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CC772B28-38AE-44C7-A888-D4AB2713521B}"/>
              </a:ext>
            </a:extLst>
          </p:cNvPr>
          <p:cNvSpPr/>
          <p:nvPr/>
        </p:nvSpPr>
        <p:spPr>
          <a:xfrm>
            <a:off x="304800" y="463143"/>
            <a:ext cx="11049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200" u="sng" dirty="0"/>
              <a:t>שאלת רשות</a:t>
            </a:r>
            <a:r>
              <a:rPr lang="he-IL" sz="3200" dirty="0"/>
              <a:t>: חפשו מידע על עץ אחר ברשת: למשל זית, חרוב, אלה, </a:t>
            </a:r>
          </a:p>
          <a:p>
            <a:r>
              <a:rPr lang="he-IL" sz="3200" dirty="0"/>
              <a:t>     אקליפטוס וכדומה, והכינו תעודת זהות לעץ. היעזרו בכרטיס הניווט</a:t>
            </a:r>
          </a:p>
        </p:txBody>
      </p:sp>
    </p:spTree>
    <p:extLst>
      <p:ext uri="{BB962C8B-B14F-4D97-AF65-F5344CB8AC3E}">
        <p14:creationId xmlns:p14="http://schemas.microsoft.com/office/powerpoint/2010/main" val="21966082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087F705-02D6-44A2-A0B1-F40EB113F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" מחוזקים לעולם"  "יחד ננצח"    " כוחנו באחדותנו"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3252BF6-E8DE-479F-99F4-384C179B1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שאלת רשות לבית:</a:t>
            </a:r>
          </a:p>
          <a:p>
            <a:pPr marL="0" indent="0">
              <a:buNone/>
            </a:pPr>
            <a:r>
              <a:rPr lang="he-IL" dirty="0"/>
              <a:t> מדוע לדעתכם בחרתי בשיר זה בזמן מבצע "חרבות ברזל"?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7D2E969-3C6E-48E8-80C8-2D46E79F2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34B7A-96D7-4CDD-B00D-A764995300CD}" type="datetime8">
              <a:rPr lang="he-IL" smtClean="0"/>
              <a:t>17 אוקטובר 23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0137BA2-377C-4507-BDA9-46726B12E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פרידלנד לבנה תשפ"ד מבצע "חרבות ברזל" יחד ננצח - כוחנו באחדותנו</a:t>
            </a: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C0980C2-D9A1-4CF9-AACC-841B29AB0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FF21-3069-40B0-9EAD-6DCE1B57645F}" type="slidenum">
              <a:rPr lang="he-IL" smtClean="0"/>
              <a:t>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75629680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1114</Words>
  <Application>Microsoft Office PowerPoint</Application>
  <PresentationFormat>מסך רחב</PresentationFormat>
  <Paragraphs>187</Paragraphs>
  <Slides>20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ערכת נושא Office</vt:lpstr>
      <vt:lpstr>העשרה שפתית שכבה ד'-ה'</vt:lpstr>
      <vt:lpstr>האזנה</vt:lpstr>
      <vt:lpstr>מצגת של PowerPoint‏</vt:lpstr>
      <vt:lpstr>מצגת של PowerPoint‏</vt:lpstr>
      <vt:lpstr>שאלות לשיח</vt:lpstr>
      <vt:lpstr>משימה 1</vt:lpstr>
      <vt:lpstr>נכיר את עץ הברוש</vt:lpstr>
      <vt:lpstr>תכונות הברוש</vt:lpstr>
      <vt:lpstr>מצגת של PowerPoint‏</vt:lpstr>
      <vt:lpstr>מה מיוחד בברוש בשיר?</vt:lpstr>
      <vt:lpstr>מה מיוחד בברוש בשיר?</vt:lpstr>
      <vt:lpstr>מה מיוחד בדמות כותב השיר?</vt:lpstr>
      <vt:lpstr>מהם התכונות של כותב השיר?</vt:lpstr>
      <vt:lpstr>משימה 2: העתקה  ישנן מילים לא מוכרות בטקסט ישנן 3 דרכים לפרוש מילים לא מוכרות </vt:lpstr>
      <vt:lpstr>משימה 3- העתיקו פרושי מילים בשיר – שימוש בהקשר הדגמה</vt:lpstr>
      <vt:lpstr>פרושי מילים – שימוש בהקשר משימה</vt:lpstr>
      <vt:lpstr>  משימה 4- העתיקו וענו 3 הבנה </vt:lpstr>
      <vt:lpstr>מצגת של PowerPoint‏</vt:lpstr>
      <vt:lpstr>תעודת זהות לעץ</vt:lpstr>
      <vt:lpstr>" מחוזקים לעולם"  "יחד ננצח"    " כוחנו באחדותנו"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העשרה שפתית שכבה ד'-ה'</dc:title>
  <dc:creator>IMOE001</dc:creator>
  <cp:lastModifiedBy>IMOE001</cp:lastModifiedBy>
  <cp:revision>29</cp:revision>
  <dcterms:created xsi:type="dcterms:W3CDTF">2023-10-15T09:59:31Z</dcterms:created>
  <dcterms:modified xsi:type="dcterms:W3CDTF">2023-10-17T08:22:40Z</dcterms:modified>
</cp:coreProperties>
</file>